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5" r:id="rId1"/>
  </p:sldMasterIdLst>
  <p:notesMasterIdLst>
    <p:notesMasterId r:id="rId52"/>
  </p:notesMasterIdLst>
  <p:handoutMasterIdLst>
    <p:handoutMasterId r:id="rId53"/>
  </p:handoutMasterIdLst>
  <p:sldIdLst>
    <p:sldId id="957" r:id="rId2"/>
    <p:sldId id="938" r:id="rId3"/>
    <p:sldId id="423" r:id="rId4"/>
    <p:sldId id="985" r:id="rId5"/>
    <p:sldId id="1001" r:id="rId6"/>
    <p:sldId id="1084" r:id="rId7"/>
    <p:sldId id="1082" r:id="rId8"/>
    <p:sldId id="1075" r:id="rId9"/>
    <p:sldId id="1081" r:id="rId10"/>
    <p:sldId id="1011" r:id="rId11"/>
    <p:sldId id="1076" r:id="rId12"/>
    <p:sldId id="1077" r:id="rId13"/>
    <p:sldId id="1003" r:id="rId14"/>
    <p:sldId id="1071" r:id="rId15"/>
    <p:sldId id="1078" r:id="rId16"/>
    <p:sldId id="1072" r:id="rId17"/>
    <p:sldId id="1080" r:id="rId18"/>
    <p:sldId id="1073" r:id="rId19"/>
    <p:sldId id="1074" r:id="rId20"/>
    <p:sldId id="1091" r:id="rId21"/>
    <p:sldId id="1092" r:id="rId22"/>
    <p:sldId id="1066" r:id="rId23"/>
    <p:sldId id="1067" r:id="rId24"/>
    <p:sldId id="1068" r:id="rId25"/>
    <p:sldId id="1069" r:id="rId26"/>
    <p:sldId id="1070" r:id="rId27"/>
    <p:sldId id="1093" r:id="rId28"/>
    <p:sldId id="1094" r:id="rId29"/>
    <p:sldId id="1095" r:id="rId30"/>
    <p:sldId id="1089" r:id="rId31"/>
    <p:sldId id="1097" r:id="rId32"/>
    <p:sldId id="1098" r:id="rId33"/>
    <p:sldId id="1101" r:id="rId34"/>
    <p:sldId id="1102" r:id="rId35"/>
    <p:sldId id="1103" r:id="rId36"/>
    <p:sldId id="1104" r:id="rId37"/>
    <p:sldId id="1105" r:id="rId38"/>
    <p:sldId id="1106" r:id="rId39"/>
    <p:sldId id="1107" r:id="rId40"/>
    <p:sldId id="1108" r:id="rId41"/>
    <p:sldId id="976" r:id="rId42"/>
    <p:sldId id="992" r:id="rId43"/>
    <p:sldId id="994" r:id="rId44"/>
    <p:sldId id="998" r:id="rId45"/>
    <p:sldId id="999" r:id="rId46"/>
    <p:sldId id="1000" r:id="rId47"/>
    <p:sldId id="1090" r:id="rId48"/>
    <p:sldId id="1100" r:id="rId49"/>
    <p:sldId id="990" r:id="rId50"/>
    <p:sldId id="991"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C1DF"/>
    <a:srgbClr val="92D400"/>
    <a:srgbClr val="0083BE"/>
    <a:srgbClr val="ECE354"/>
    <a:srgbClr val="97233F"/>
    <a:srgbClr val="003478"/>
    <a:srgbClr val="FF9900"/>
    <a:srgbClr val="009900"/>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3006" autoAdjust="0"/>
  </p:normalViewPr>
  <p:slideViewPr>
    <p:cSldViewPr>
      <p:cViewPr varScale="1">
        <p:scale>
          <a:sx n="81" d="100"/>
          <a:sy n="81" d="100"/>
        </p:scale>
        <p:origin x="1459"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66"/>
    </p:cViewPr>
  </p:sorterViewPr>
  <p:notesViewPr>
    <p:cSldViewPr>
      <p:cViewPr varScale="1">
        <p:scale>
          <a:sx n="80" d="100"/>
          <a:sy n="80" d="100"/>
        </p:scale>
        <p:origin x="-20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23E9-EDE2-48A0-8728-FA9F817598B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116D77B-BC6D-4421-9891-ED76D64C8349}">
      <dgm:prSet phldrT="[Text]" custT="1"/>
      <dgm:spPr/>
      <dgm:t>
        <a:bodyPr/>
        <a:lstStyle/>
        <a:p>
          <a:r>
            <a:rPr lang="en-US" sz="2800" b="1" dirty="0"/>
            <a:t>Tier 1 Penalty</a:t>
          </a:r>
          <a:br>
            <a:rPr lang="en-US" sz="2800" b="1" dirty="0"/>
          </a:br>
          <a:r>
            <a:rPr lang="en-US" sz="2800" b="1" dirty="0"/>
            <a:t>$2,000 ($2,080)</a:t>
          </a:r>
          <a:br>
            <a:rPr lang="en-US" sz="2800" b="1" dirty="0"/>
          </a:br>
          <a:r>
            <a:rPr lang="en-US" sz="1600" dirty="0"/>
            <a:t>(annualized) </a:t>
          </a:r>
        </a:p>
        <a:p>
          <a:r>
            <a:rPr lang="en-US" sz="1600" dirty="0"/>
            <a:t>times total number of FTEs in EIN minus first 80***</a:t>
          </a:r>
        </a:p>
      </dgm:t>
    </dgm:pt>
    <dgm:pt modelId="{5933607A-22E9-413D-949F-3C4FCD785B96}" type="parTrans" cxnId="{435712AF-2A63-45C5-8CD2-A53D45B178E6}">
      <dgm:prSet/>
      <dgm:spPr/>
      <dgm:t>
        <a:bodyPr/>
        <a:lstStyle/>
        <a:p>
          <a:endParaRPr lang="en-US"/>
        </a:p>
      </dgm:t>
    </dgm:pt>
    <dgm:pt modelId="{ECEB3E26-E485-42BA-B29A-95B6F3D6DC6A}" type="sibTrans" cxnId="{435712AF-2A63-45C5-8CD2-A53D45B178E6}">
      <dgm:prSet/>
      <dgm:spPr/>
      <dgm:t>
        <a:bodyPr/>
        <a:lstStyle/>
        <a:p>
          <a:endParaRPr lang="en-US"/>
        </a:p>
      </dgm:t>
    </dgm:pt>
    <dgm:pt modelId="{4CD01F88-6ADE-4AD5-88F5-3E7BC5615E95}">
      <dgm:prSet phldrT="[Text]" custT="1"/>
      <dgm:spPr/>
      <dgm:t>
        <a:bodyPr/>
        <a:lstStyle/>
        <a:p>
          <a:r>
            <a:rPr lang="en-US" sz="2800" b="1" dirty="0"/>
            <a:t>Tier 2 Penalty</a:t>
          </a:r>
          <a:br>
            <a:rPr lang="en-US" sz="2800" b="1" dirty="0"/>
          </a:br>
          <a:r>
            <a:rPr lang="en-US" sz="2800" b="1" dirty="0"/>
            <a:t>$3,000 ($3,120)</a:t>
          </a:r>
          <a:br>
            <a:rPr lang="en-US" sz="1600" b="1" dirty="0"/>
          </a:br>
          <a:r>
            <a:rPr lang="en-US" sz="1600" b="1" dirty="0"/>
            <a:t>(annualized) </a:t>
          </a:r>
        </a:p>
        <a:p>
          <a:r>
            <a:rPr lang="en-US" sz="1600" dirty="0"/>
            <a:t>per FTE that obtains subsidized exchange-based coverage </a:t>
          </a:r>
        </a:p>
        <a:p>
          <a:r>
            <a:rPr lang="en-US" sz="1200" dirty="0"/>
            <a:t>(but no more than Tier 1 penalty above)</a:t>
          </a:r>
        </a:p>
      </dgm:t>
    </dgm:pt>
    <dgm:pt modelId="{6249D2A3-8FA9-4C9C-BA87-E3F93BBF23A9}" type="parTrans" cxnId="{FA5C486D-6DE6-46AB-B7EF-39F0AE1E7F48}">
      <dgm:prSet/>
      <dgm:spPr/>
      <dgm:t>
        <a:bodyPr/>
        <a:lstStyle/>
        <a:p>
          <a:endParaRPr lang="en-US"/>
        </a:p>
      </dgm:t>
    </dgm:pt>
    <dgm:pt modelId="{B1502D7C-B798-45C4-840A-B81FAB72BE60}" type="sibTrans" cxnId="{FA5C486D-6DE6-46AB-B7EF-39F0AE1E7F48}">
      <dgm:prSet/>
      <dgm:spPr/>
      <dgm:t>
        <a:bodyPr/>
        <a:lstStyle/>
        <a:p>
          <a:endParaRPr lang="en-US"/>
        </a:p>
      </dgm:t>
    </dgm:pt>
    <dgm:pt modelId="{71E21667-1FE8-4BB1-82F2-FEAC8DFF969E}">
      <dgm:prSet phldrT="[Text]" custT="1"/>
      <dgm:spPr/>
      <dgm:t>
        <a:bodyPr/>
        <a:lstStyle/>
        <a:p>
          <a:r>
            <a:rPr lang="en-US" sz="1800" dirty="0"/>
            <a:t>Tier 1 penalty avoided </a:t>
          </a:r>
          <a:r>
            <a:rPr lang="en-US" sz="1800" i="1" u="sng" dirty="0"/>
            <a:t>but</a:t>
          </a:r>
          <a:endParaRPr lang="en-US" sz="1800" dirty="0"/>
        </a:p>
      </dgm:t>
    </dgm:pt>
    <dgm:pt modelId="{4F0DFF38-65AD-48C2-8D9C-94329DC33D9B}" type="parTrans" cxnId="{4C71941E-863A-4042-AA7B-B0AE80BCE812}">
      <dgm:prSet/>
      <dgm:spPr/>
      <dgm:t>
        <a:bodyPr/>
        <a:lstStyle/>
        <a:p>
          <a:endParaRPr lang="en-US"/>
        </a:p>
      </dgm:t>
    </dgm:pt>
    <dgm:pt modelId="{AF5DF874-844C-4001-B15F-599AB33B3000}" type="sibTrans" cxnId="{4C71941E-863A-4042-AA7B-B0AE80BCE812}">
      <dgm:prSet/>
      <dgm:spPr/>
      <dgm:t>
        <a:bodyPr/>
        <a:lstStyle/>
        <a:p>
          <a:endParaRPr lang="en-US"/>
        </a:p>
      </dgm:t>
    </dgm:pt>
    <dgm:pt modelId="{77E333CB-433A-44B1-A564-B9CAA97DD911}">
      <dgm:prSet phldrT="[Text]" custT="1"/>
      <dgm:spPr/>
      <dgm:t>
        <a:bodyPr/>
        <a:lstStyle/>
        <a:p>
          <a:r>
            <a:rPr lang="en-US" sz="1800" dirty="0"/>
            <a:t>Any FTE obtains subsidized exchange-based coverage</a:t>
          </a:r>
        </a:p>
      </dgm:t>
    </dgm:pt>
    <dgm:pt modelId="{FCFDE9C6-D3EC-48D8-B496-2B6E82AD03E0}" type="parTrans" cxnId="{CE061C95-B91E-4F2C-BB38-E515A03B66F6}">
      <dgm:prSet/>
      <dgm:spPr/>
      <dgm:t>
        <a:bodyPr/>
        <a:lstStyle/>
        <a:p>
          <a:endParaRPr lang="en-US"/>
        </a:p>
      </dgm:t>
    </dgm:pt>
    <dgm:pt modelId="{FE8C6801-F505-4DA1-8D04-4E4A8BF74654}" type="sibTrans" cxnId="{CE061C95-B91E-4F2C-BB38-E515A03B66F6}">
      <dgm:prSet/>
      <dgm:spPr/>
      <dgm:t>
        <a:bodyPr/>
        <a:lstStyle/>
        <a:p>
          <a:endParaRPr lang="en-US"/>
        </a:p>
      </dgm:t>
    </dgm:pt>
    <dgm:pt modelId="{07150FD4-D11A-4B34-80A0-B30D88874D6E}">
      <dgm:prSet phldrT="[Text]" custT="1"/>
      <dgm:spPr/>
      <dgm:t>
        <a:bodyPr/>
        <a:lstStyle/>
        <a:p>
          <a:endParaRPr lang="en-US" sz="2000" dirty="0"/>
        </a:p>
      </dgm:t>
    </dgm:pt>
    <dgm:pt modelId="{CD367D33-8E5A-4D06-9D54-4C0C7348EEF9}" type="parTrans" cxnId="{A60E2F78-D021-4A6D-8129-7F8BDE8630B1}">
      <dgm:prSet/>
      <dgm:spPr/>
      <dgm:t>
        <a:bodyPr/>
        <a:lstStyle/>
        <a:p>
          <a:endParaRPr lang="en-US"/>
        </a:p>
      </dgm:t>
    </dgm:pt>
    <dgm:pt modelId="{E40F4471-ADE2-4463-85E7-D0F1C50CDB78}" type="sibTrans" cxnId="{A60E2F78-D021-4A6D-8129-7F8BDE8630B1}">
      <dgm:prSet/>
      <dgm:spPr/>
      <dgm:t>
        <a:bodyPr/>
        <a:lstStyle/>
        <a:p>
          <a:endParaRPr lang="en-US"/>
        </a:p>
      </dgm:t>
    </dgm:pt>
    <dgm:pt modelId="{B11F69A9-4D59-41ED-AB73-9C602A18E11E}">
      <dgm:prSet phldrT="[Text]" custT="1"/>
      <dgm:spPr/>
      <dgm:t>
        <a:bodyPr/>
        <a:lstStyle/>
        <a:p>
          <a:r>
            <a:rPr lang="en-US" sz="1800" dirty="0"/>
            <a:t>“Minimum essential coverage” offered to &lt;70%** of FTEs (and their children) under </a:t>
          </a:r>
          <a:r>
            <a:rPr lang="en-US" sz="1800" i="1" dirty="0">
              <a:solidFill>
                <a:srgbClr val="FF0000"/>
              </a:solidFill>
            </a:rPr>
            <a:t>same EIN </a:t>
          </a:r>
          <a:r>
            <a:rPr lang="en-US" sz="1800" i="1" u="sng" dirty="0"/>
            <a:t>and</a:t>
          </a:r>
          <a:endParaRPr lang="en-US" sz="2000" u="sng" dirty="0"/>
        </a:p>
      </dgm:t>
    </dgm:pt>
    <dgm:pt modelId="{4E7B3828-1D21-4ACD-A5F6-3D8A929F6D54}" type="parTrans" cxnId="{96816710-FDB8-4536-8E7A-E33ACC529666}">
      <dgm:prSet/>
      <dgm:spPr/>
      <dgm:t>
        <a:bodyPr/>
        <a:lstStyle/>
        <a:p>
          <a:endParaRPr lang="en-US"/>
        </a:p>
      </dgm:t>
    </dgm:pt>
    <dgm:pt modelId="{C7AEF26D-C6C1-45BB-A8BF-B7D53D693F82}" type="sibTrans" cxnId="{96816710-FDB8-4536-8E7A-E33ACC529666}">
      <dgm:prSet/>
      <dgm:spPr/>
      <dgm:t>
        <a:bodyPr/>
        <a:lstStyle/>
        <a:p>
          <a:endParaRPr lang="en-US"/>
        </a:p>
      </dgm:t>
    </dgm:pt>
    <dgm:pt modelId="{05C832A8-A291-45F6-847D-7E83AFF5BDC1}">
      <dgm:prSet phldrT="[Text]" custT="1"/>
      <dgm:spPr/>
      <dgm:t>
        <a:bodyPr/>
        <a:lstStyle/>
        <a:p>
          <a:endParaRPr lang="en-US" sz="2000" u="sng" dirty="0"/>
        </a:p>
      </dgm:t>
    </dgm:pt>
    <dgm:pt modelId="{1991EC30-BD63-4C03-97FB-94DDBDDDC014}" type="parTrans" cxnId="{85B37AB6-8A1F-46A2-9D38-DFF6CC2D449D}">
      <dgm:prSet/>
      <dgm:spPr/>
      <dgm:t>
        <a:bodyPr/>
        <a:lstStyle/>
        <a:p>
          <a:endParaRPr lang="en-US"/>
        </a:p>
      </dgm:t>
    </dgm:pt>
    <dgm:pt modelId="{122C26F0-94A0-43F5-9DA1-82378F9B59C0}" type="sibTrans" cxnId="{85B37AB6-8A1F-46A2-9D38-DFF6CC2D449D}">
      <dgm:prSet/>
      <dgm:spPr/>
      <dgm:t>
        <a:bodyPr/>
        <a:lstStyle/>
        <a:p>
          <a:endParaRPr lang="en-US"/>
        </a:p>
      </dgm:t>
    </dgm:pt>
    <dgm:pt modelId="{F5CFCCF9-B3BE-4EF9-8B57-6F2E362A5DC8}">
      <dgm:prSet phldrT="[Text]" custT="1"/>
      <dgm:spPr/>
      <dgm:t>
        <a:bodyPr/>
        <a:lstStyle/>
        <a:p>
          <a:r>
            <a:rPr lang="en-US" sz="1800" dirty="0"/>
            <a:t>FTEs are not offered minimum value and affordable coverage, and any FTE obtains subsidized exchange-based coverage</a:t>
          </a:r>
        </a:p>
      </dgm:t>
    </dgm:pt>
    <dgm:pt modelId="{A28683CB-06C2-475F-8B80-8E48E24C8611}" type="parTrans" cxnId="{79761503-95B1-439F-948F-FA7A99487C8E}">
      <dgm:prSet/>
      <dgm:spPr/>
      <dgm:t>
        <a:bodyPr/>
        <a:lstStyle/>
        <a:p>
          <a:endParaRPr lang="en-US"/>
        </a:p>
      </dgm:t>
    </dgm:pt>
    <dgm:pt modelId="{F5144768-C188-4B71-A2DE-68A85E867160}" type="sibTrans" cxnId="{79761503-95B1-439F-948F-FA7A99487C8E}">
      <dgm:prSet/>
      <dgm:spPr/>
      <dgm:t>
        <a:bodyPr/>
        <a:lstStyle/>
        <a:p>
          <a:endParaRPr lang="en-US"/>
        </a:p>
      </dgm:t>
    </dgm:pt>
    <dgm:pt modelId="{0A1DF93D-80B7-4A52-922C-95FD7467D447}" type="pres">
      <dgm:prSet presAssocID="{6DA423E9-EDE2-48A0-8728-FA9F817598B0}" presName="Name0" presStyleCnt="0">
        <dgm:presLayoutVars>
          <dgm:dir/>
          <dgm:animLvl val="lvl"/>
          <dgm:resizeHandles/>
        </dgm:presLayoutVars>
      </dgm:prSet>
      <dgm:spPr/>
    </dgm:pt>
    <dgm:pt modelId="{0F660C3C-4A2A-42F6-AC55-E17395A06231}" type="pres">
      <dgm:prSet presAssocID="{D116D77B-BC6D-4421-9891-ED76D64C8349}" presName="linNode" presStyleCnt="0"/>
      <dgm:spPr/>
    </dgm:pt>
    <dgm:pt modelId="{7951813A-75CA-4DE3-8786-A274073D363D}" type="pres">
      <dgm:prSet presAssocID="{D116D77B-BC6D-4421-9891-ED76D64C8349}" presName="parentShp" presStyleLbl="node1" presStyleIdx="0" presStyleCnt="2" custScaleX="97994" custLinFactX="1489" custLinFactNeighborX="100000" custLinFactNeighborY="1241">
        <dgm:presLayoutVars>
          <dgm:bulletEnabled val="1"/>
        </dgm:presLayoutVars>
      </dgm:prSet>
      <dgm:spPr/>
    </dgm:pt>
    <dgm:pt modelId="{E9F4CFFD-E4EB-4799-9966-CE2F71D2415F}" type="pres">
      <dgm:prSet presAssocID="{D116D77B-BC6D-4421-9891-ED76D64C8349}" presName="childShp" presStyleLbl="bgAccFollowNode1" presStyleIdx="0" presStyleCnt="2" custScaleX="101315" custLinFactNeighborX="-98333" custLinFactNeighborY="1241">
        <dgm:presLayoutVars>
          <dgm:bulletEnabled val="1"/>
        </dgm:presLayoutVars>
      </dgm:prSet>
      <dgm:spPr/>
    </dgm:pt>
    <dgm:pt modelId="{5EAA10EC-16B3-4D08-BD7C-0130B131DBC3}" type="pres">
      <dgm:prSet presAssocID="{ECEB3E26-E485-42BA-B29A-95B6F3D6DC6A}" presName="spacing" presStyleCnt="0"/>
      <dgm:spPr/>
    </dgm:pt>
    <dgm:pt modelId="{C125EC09-A654-47BB-AEF5-EB5C492B5BC9}" type="pres">
      <dgm:prSet presAssocID="{4CD01F88-6ADE-4AD5-88F5-3E7BC5615E95}" presName="linNode" presStyleCnt="0"/>
      <dgm:spPr/>
    </dgm:pt>
    <dgm:pt modelId="{D4F99F1F-F07E-4D79-87A8-74110ABF95DA}" type="pres">
      <dgm:prSet presAssocID="{4CD01F88-6ADE-4AD5-88F5-3E7BC5615E95}" presName="parentShp" presStyleLbl="node1" presStyleIdx="1" presStyleCnt="2" custScaleX="97994" custLinFactX="1489" custLinFactNeighborX="100000">
        <dgm:presLayoutVars>
          <dgm:bulletEnabled val="1"/>
        </dgm:presLayoutVars>
      </dgm:prSet>
      <dgm:spPr/>
    </dgm:pt>
    <dgm:pt modelId="{711154B6-0902-485A-9A8B-A5F6316C8138}" type="pres">
      <dgm:prSet presAssocID="{4CD01F88-6ADE-4AD5-88F5-3E7BC5615E95}" presName="childShp" presStyleLbl="bgAccFollowNode1" presStyleIdx="1" presStyleCnt="2" custScaleX="101289" custLinFactNeighborX="-98901">
        <dgm:presLayoutVars>
          <dgm:bulletEnabled val="1"/>
        </dgm:presLayoutVars>
      </dgm:prSet>
      <dgm:spPr/>
    </dgm:pt>
  </dgm:ptLst>
  <dgm:cxnLst>
    <dgm:cxn modelId="{C202DADA-D591-42E3-A8AD-753A086D2128}" type="presOf" srcId="{4CD01F88-6ADE-4AD5-88F5-3E7BC5615E95}" destId="{D4F99F1F-F07E-4D79-87A8-74110ABF95DA}" srcOrd="0" destOrd="0" presId="urn:microsoft.com/office/officeart/2005/8/layout/vList6"/>
    <dgm:cxn modelId="{A60E2F78-D021-4A6D-8129-7F8BDE8630B1}" srcId="{4CD01F88-6ADE-4AD5-88F5-3E7BC5615E95}" destId="{07150FD4-D11A-4B34-80A0-B30D88874D6E}" srcOrd="0" destOrd="0" parTransId="{CD367D33-8E5A-4D06-9D54-4C0C7348EEF9}" sibTransId="{E40F4471-ADE2-4463-85E7-D0F1C50CDB78}"/>
    <dgm:cxn modelId="{339B5E99-4B58-4036-BEA0-53277CAC370F}" type="presOf" srcId="{07150FD4-D11A-4B34-80A0-B30D88874D6E}" destId="{711154B6-0902-485A-9A8B-A5F6316C8138}" srcOrd="0" destOrd="0" presId="urn:microsoft.com/office/officeart/2005/8/layout/vList6"/>
    <dgm:cxn modelId="{3132CBDA-3A8C-4D49-A308-E4FBE938F176}" type="presOf" srcId="{71E21667-1FE8-4BB1-82F2-FEAC8DFF969E}" destId="{711154B6-0902-485A-9A8B-A5F6316C8138}" srcOrd="0" destOrd="1" presId="urn:microsoft.com/office/officeart/2005/8/layout/vList6"/>
    <dgm:cxn modelId="{4C71941E-863A-4042-AA7B-B0AE80BCE812}" srcId="{4CD01F88-6ADE-4AD5-88F5-3E7BC5615E95}" destId="{71E21667-1FE8-4BB1-82F2-FEAC8DFF969E}" srcOrd="1" destOrd="0" parTransId="{4F0DFF38-65AD-48C2-8D9C-94329DC33D9B}" sibTransId="{AF5DF874-844C-4001-B15F-599AB33B3000}"/>
    <dgm:cxn modelId="{22FF1420-53F6-44E6-B97C-A78BBD76B692}" type="presOf" srcId="{6DA423E9-EDE2-48A0-8728-FA9F817598B0}" destId="{0A1DF93D-80B7-4A52-922C-95FD7467D447}" srcOrd="0" destOrd="0" presId="urn:microsoft.com/office/officeart/2005/8/layout/vList6"/>
    <dgm:cxn modelId="{FA5C486D-6DE6-46AB-B7EF-39F0AE1E7F48}" srcId="{6DA423E9-EDE2-48A0-8728-FA9F817598B0}" destId="{4CD01F88-6ADE-4AD5-88F5-3E7BC5615E95}" srcOrd="1" destOrd="0" parTransId="{6249D2A3-8FA9-4C9C-BA87-E3F93BBF23A9}" sibTransId="{B1502D7C-B798-45C4-840A-B81FAB72BE60}"/>
    <dgm:cxn modelId="{202437E8-D1D0-4CBB-9E57-395F17C34891}" type="presOf" srcId="{77E333CB-433A-44B1-A564-B9CAA97DD911}" destId="{E9F4CFFD-E4EB-4799-9966-CE2F71D2415F}" srcOrd="0" destOrd="2" presId="urn:microsoft.com/office/officeart/2005/8/layout/vList6"/>
    <dgm:cxn modelId="{CE061C95-B91E-4F2C-BB38-E515A03B66F6}" srcId="{D116D77B-BC6D-4421-9891-ED76D64C8349}" destId="{77E333CB-433A-44B1-A564-B9CAA97DD911}" srcOrd="2" destOrd="0" parTransId="{FCFDE9C6-D3EC-48D8-B496-2B6E82AD03E0}" sibTransId="{FE8C6801-F505-4DA1-8D04-4E4A8BF74654}"/>
    <dgm:cxn modelId="{85B37AB6-8A1F-46A2-9D38-DFF6CC2D449D}" srcId="{D116D77B-BC6D-4421-9891-ED76D64C8349}" destId="{05C832A8-A291-45F6-847D-7E83AFF5BDC1}" srcOrd="0" destOrd="0" parTransId="{1991EC30-BD63-4C03-97FB-94DDBDDDC014}" sibTransId="{122C26F0-94A0-43F5-9DA1-82378F9B59C0}"/>
    <dgm:cxn modelId="{AD175ACC-CA4F-43AE-85DD-61447321E5E4}" type="presOf" srcId="{F5CFCCF9-B3BE-4EF9-8B57-6F2E362A5DC8}" destId="{711154B6-0902-485A-9A8B-A5F6316C8138}" srcOrd="0" destOrd="2" presId="urn:microsoft.com/office/officeart/2005/8/layout/vList6"/>
    <dgm:cxn modelId="{BD8B88DB-BD67-49D4-8457-DE6FA4A6E425}" type="presOf" srcId="{B11F69A9-4D59-41ED-AB73-9C602A18E11E}" destId="{E9F4CFFD-E4EB-4799-9966-CE2F71D2415F}" srcOrd="0" destOrd="1" presId="urn:microsoft.com/office/officeart/2005/8/layout/vList6"/>
    <dgm:cxn modelId="{79761503-95B1-439F-948F-FA7A99487C8E}" srcId="{4CD01F88-6ADE-4AD5-88F5-3E7BC5615E95}" destId="{F5CFCCF9-B3BE-4EF9-8B57-6F2E362A5DC8}" srcOrd="2" destOrd="0" parTransId="{A28683CB-06C2-475F-8B80-8E48E24C8611}" sibTransId="{F5144768-C188-4B71-A2DE-68A85E867160}"/>
    <dgm:cxn modelId="{96816710-FDB8-4536-8E7A-E33ACC529666}" srcId="{D116D77B-BC6D-4421-9891-ED76D64C8349}" destId="{B11F69A9-4D59-41ED-AB73-9C602A18E11E}" srcOrd="1" destOrd="0" parTransId="{4E7B3828-1D21-4ACD-A5F6-3D8A929F6D54}" sibTransId="{C7AEF26D-C6C1-45BB-A8BF-B7D53D693F82}"/>
    <dgm:cxn modelId="{33F61997-268A-4242-9B1A-834CDD96FE6A}" type="presOf" srcId="{D116D77B-BC6D-4421-9891-ED76D64C8349}" destId="{7951813A-75CA-4DE3-8786-A274073D363D}" srcOrd="0" destOrd="0" presId="urn:microsoft.com/office/officeart/2005/8/layout/vList6"/>
    <dgm:cxn modelId="{5B43382D-4DF4-4FAC-B470-E423358C372A}" type="presOf" srcId="{05C832A8-A291-45F6-847D-7E83AFF5BDC1}" destId="{E9F4CFFD-E4EB-4799-9966-CE2F71D2415F}" srcOrd="0" destOrd="0" presId="urn:microsoft.com/office/officeart/2005/8/layout/vList6"/>
    <dgm:cxn modelId="{435712AF-2A63-45C5-8CD2-A53D45B178E6}" srcId="{6DA423E9-EDE2-48A0-8728-FA9F817598B0}" destId="{D116D77B-BC6D-4421-9891-ED76D64C8349}" srcOrd="0" destOrd="0" parTransId="{5933607A-22E9-413D-949F-3C4FCD785B96}" sibTransId="{ECEB3E26-E485-42BA-B29A-95B6F3D6DC6A}"/>
    <dgm:cxn modelId="{2CCE7CF4-583E-40F7-9905-57FD3BFEB938}" type="presParOf" srcId="{0A1DF93D-80B7-4A52-922C-95FD7467D447}" destId="{0F660C3C-4A2A-42F6-AC55-E17395A06231}" srcOrd="0" destOrd="0" presId="urn:microsoft.com/office/officeart/2005/8/layout/vList6"/>
    <dgm:cxn modelId="{91375CF2-D074-4D28-A95D-CB6DA044F954}" type="presParOf" srcId="{0F660C3C-4A2A-42F6-AC55-E17395A06231}" destId="{7951813A-75CA-4DE3-8786-A274073D363D}" srcOrd="0" destOrd="0" presId="urn:microsoft.com/office/officeart/2005/8/layout/vList6"/>
    <dgm:cxn modelId="{87341433-A927-4F0C-9B95-ADFF01856307}" type="presParOf" srcId="{0F660C3C-4A2A-42F6-AC55-E17395A06231}" destId="{E9F4CFFD-E4EB-4799-9966-CE2F71D2415F}" srcOrd="1" destOrd="0" presId="urn:microsoft.com/office/officeart/2005/8/layout/vList6"/>
    <dgm:cxn modelId="{8412C017-407A-4504-9785-4E3DD416246A}" type="presParOf" srcId="{0A1DF93D-80B7-4A52-922C-95FD7467D447}" destId="{5EAA10EC-16B3-4D08-BD7C-0130B131DBC3}" srcOrd="1" destOrd="0" presId="urn:microsoft.com/office/officeart/2005/8/layout/vList6"/>
    <dgm:cxn modelId="{903E5449-5515-48B4-BBC5-8178C121157B}" type="presParOf" srcId="{0A1DF93D-80B7-4A52-922C-95FD7467D447}" destId="{C125EC09-A654-47BB-AEF5-EB5C492B5BC9}" srcOrd="2" destOrd="0" presId="urn:microsoft.com/office/officeart/2005/8/layout/vList6"/>
    <dgm:cxn modelId="{D5CD25CC-AF08-4189-8182-D4144B14F8FF}" type="presParOf" srcId="{C125EC09-A654-47BB-AEF5-EB5C492B5BC9}" destId="{D4F99F1F-F07E-4D79-87A8-74110ABF95DA}" srcOrd="0" destOrd="0" presId="urn:microsoft.com/office/officeart/2005/8/layout/vList6"/>
    <dgm:cxn modelId="{CBB9B280-E576-4D15-92F0-C7A789E7F9DB}" type="presParOf" srcId="{C125EC09-A654-47BB-AEF5-EB5C492B5BC9}" destId="{711154B6-0902-485A-9A8B-A5F6316C813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4CFFD-E4EB-4799-9966-CE2F71D2415F}">
      <dsp:nvSpPr>
        <dsp:cNvPr id="0" name=""/>
        <dsp:cNvSpPr/>
      </dsp:nvSpPr>
      <dsp:spPr>
        <a:xfrm>
          <a:off x="0" y="28584"/>
          <a:ext cx="5262283" cy="22567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u="sng" kern="1200" dirty="0"/>
        </a:p>
        <a:p>
          <a:pPr marL="171450" lvl="1" indent="-171450" algn="l" defTabSz="800100">
            <a:lnSpc>
              <a:spcPct val="90000"/>
            </a:lnSpc>
            <a:spcBef>
              <a:spcPct val="0"/>
            </a:spcBef>
            <a:spcAft>
              <a:spcPct val="15000"/>
            </a:spcAft>
            <a:buChar char="•"/>
          </a:pPr>
          <a:r>
            <a:rPr lang="en-US" sz="1800" kern="1200" dirty="0"/>
            <a:t>“Minimum essential coverage” offered to &lt;70%** of FTEs (and their children) under </a:t>
          </a:r>
          <a:r>
            <a:rPr lang="en-US" sz="1800" i="1" kern="1200" dirty="0">
              <a:solidFill>
                <a:srgbClr val="FF0000"/>
              </a:solidFill>
            </a:rPr>
            <a:t>same EIN </a:t>
          </a:r>
          <a:r>
            <a:rPr lang="en-US" sz="1800" i="1" u="sng" kern="1200" dirty="0"/>
            <a:t>and</a:t>
          </a:r>
          <a:endParaRPr lang="en-US" sz="2000" u="sng" kern="1200" dirty="0"/>
        </a:p>
        <a:p>
          <a:pPr marL="171450" lvl="1" indent="-171450" algn="l" defTabSz="800100">
            <a:lnSpc>
              <a:spcPct val="90000"/>
            </a:lnSpc>
            <a:spcBef>
              <a:spcPct val="0"/>
            </a:spcBef>
            <a:spcAft>
              <a:spcPct val="15000"/>
            </a:spcAft>
            <a:buChar char="•"/>
          </a:pPr>
          <a:r>
            <a:rPr lang="en-US" sz="1800" kern="1200" dirty="0"/>
            <a:t>Any FTE obtains subsidized exchange-based coverage</a:t>
          </a:r>
        </a:p>
      </dsp:txBody>
      <dsp:txXfrm>
        <a:off x="0" y="310674"/>
        <a:ext cx="4416012" cy="1692542"/>
      </dsp:txXfrm>
    </dsp:sp>
    <dsp:sp modelId="{7951813A-75CA-4DE3-8786-A274073D363D}">
      <dsp:nvSpPr>
        <dsp:cNvPr id="0" name=""/>
        <dsp:cNvSpPr/>
      </dsp:nvSpPr>
      <dsp:spPr>
        <a:xfrm>
          <a:off x="5246121" y="28584"/>
          <a:ext cx="3393193" cy="22567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Tier 1 Penalty</a:t>
          </a:r>
          <a:br>
            <a:rPr lang="en-US" sz="2800" b="1" kern="1200" dirty="0"/>
          </a:br>
          <a:r>
            <a:rPr lang="en-US" sz="2800" b="1" kern="1200" dirty="0"/>
            <a:t>$2,000 ($2,080)</a:t>
          </a:r>
          <a:br>
            <a:rPr lang="en-US" sz="2800" b="1" kern="1200" dirty="0"/>
          </a:br>
          <a:r>
            <a:rPr lang="en-US" sz="1600" kern="1200" dirty="0"/>
            <a:t>(annualized) </a:t>
          </a:r>
        </a:p>
        <a:p>
          <a:pPr marL="0" lvl="0" indent="0" algn="ctr" defTabSz="1244600">
            <a:lnSpc>
              <a:spcPct val="90000"/>
            </a:lnSpc>
            <a:spcBef>
              <a:spcPct val="0"/>
            </a:spcBef>
            <a:spcAft>
              <a:spcPct val="35000"/>
            </a:spcAft>
            <a:buNone/>
          </a:pPr>
          <a:r>
            <a:rPr lang="en-US" sz="1600" kern="1200" dirty="0"/>
            <a:t>times total number of FTEs in EIN minus first 80***</a:t>
          </a:r>
        </a:p>
      </dsp:txBody>
      <dsp:txXfrm>
        <a:off x="5356285" y="138748"/>
        <a:ext cx="3172865" cy="2036394"/>
      </dsp:txXfrm>
    </dsp:sp>
    <dsp:sp modelId="{711154B6-0902-485A-9A8B-A5F6316C8138}">
      <dsp:nvSpPr>
        <dsp:cNvPr id="0" name=""/>
        <dsp:cNvSpPr/>
      </dsp:nvSpPr>
      <dsp:spPr>
        <a:xfrm>
          <a:off x="0" y="2482973"/>
          <a:ext cx="5260932" cy="22567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171450" lvl="1" indent="-171450" algn="l" defTabSz="800100">
            <a:lnSpc>
              <a:spcPct val="90000"/>
            </a:lnSpc>
            <a:spcBef>
              <a:spcPct val="0"/>
            </a:spcBef>
            <a:spcAft>
              <a:spcPct val="15000"/>
            </a:spcAft>
            <a:buChar char="•"/>
          </a:pPr>
          <a:r>
            <a:rPr lang="en-US" sz="1800" kern="1200" dirty="0"/>
            <a:t>Tier 1 penalty avoided </a:t>
          </a:r>
          <a:r>
            <a:rPr lang="en-US" sz="1800" i="1" u="sng" kern="1200" dirty="0"/>
            <a:t>but</a:t>
          </a:r>
          <a:endParaRPr lang="en-US" sz="1800" kern="1200" dirty="0"/>
        </a:p>
        <a:p>
          <a:pPr marL="171450" lvl="1" indent="-171450" algn="l" defTabSz="800100">
            <a:lnSpc>
              <a:spcPct val="90000"/>
            </a:lnSpc>
            <a:spcBef>
              <a:spcPct val="0"/>
            </a:spcBef>
            <a:spcAft>
              <a:spcPct val="15000"/>
            </a:spcAft>
            <a:buChar char="•"/>
          </a:pPr>
          <a:r>
            <a:rPr lang="en-US" sz="1800" kern="1200" dirty="0"/>
            <a:t>FTEs are not offered minimum value and affordable coverage, and any FTE obtains subsidized exchange-based coverage</a:t>
          </a:r>
        </a:p>
      </dsp:txBody>
      <dsp:txXfrm>
        <a:off x="0" y="2765063"/>
        <a:ext cx="4414661" cy="1692542"/>
      </dsp:txXfrm>
    </dsp:sp>
    <dsp:sp modelId="{D4F99F1F-F07E-4D79-87A8-74110ABF95DA}">
      <dsp:nvSpPr>
        <dsp:cNvPr id="0" name=""/>
        <dsp:cNvSpPr/>
      </dsp:nvSpPr>
      <dsp:spPr>
        <a:xfrm>
          <a:off x="5246796" y="2482973"/>
          <a:ext cx="3393193" cy="22567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Tier 2 Penalty</a:t>
          </a:r>
          <a:br>
            <a:rPr lang="en-US" sz="2800" b="1" kern="1200" dirty="0"/>
          </a:br>
          <a:r>
            <a:rPr lang="en-US" sz="2800" b="1" kern="1200" dirty="0"/>
            <a:t>$3,000 ($3,120)</a:t>
          </a:r>
          <a:br>
            <a:rPr lang="en-US" sz="1600" b="1" kern="1200" dirty="0"/>
          </a:br>
          <a:r>
            <a:rPr lang="en-US" sz="1600" b="1" kern="1200" dirty="0"/>
            <a:t>(annualized) </a:t>
          </a:r>
        </a:p>
        <a:p>
          <a:pPr marL="0" lvl="0" indent="0" algn="ctr" defTabSz="1244600">
            <a:lnSpc>
              <a:spcPct val="90000"/>
            </a:lnSpc>
            <a:spcBef>
              <a:spcPct val="0"/>
            </a:spcBef>
            <a:spcAft>
              <a:spcPct val="35000"/>
            </a:spcAft>
            <a:buNone/>
          </a:pPr>
          <a:r>
            <a:rPr lang="en-US" sz="1600" kern="1200" dirty="0"/>
            <a:t>per FTE that obtains subsidized exchange-based coverage </a:t>
          </a:r>
        </a:p>
        <a:p>
          <a:pPr marL="0" lvl="0" indent="0" algn="ctr" defTabSz="1244600">
            <a:lnSpc>
              <a:spcPct val="90000"/>
            </a:lnSpc>
            <a:spcBef>
              <a:spcPct val="0"/>
            </a:spcBef>
            <a:spcAft>
              <a:spcPct val="35000"/>
            </a:spcAft>
            <a:buNone/>
          </a:pPr>
          <a:r>
            <a:rPr lang="en-US" sz="1200" kern="1200" dirty="0"/>
            <a:t>(but no more than Tier 1 penalty above)</a:t>
          </a:r>
        </a:p>
      </dsp:txBody>
      <dsp:txXfrm>
        <a:off x="5356960" y="2593137"/>
        <a:ext cx="3172865" cy="203639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88139" tIns="44070" rIns="88139" bIns="44070" rtlCol="0"/>
          <a:lstStyle>
            <a:lvl1pPr algn="r" fontAlgn="auto">
              <a:spcBef>
                <a:spcPts val="0"/>
              </a:spcBef>
              <a:spcAft>
                <a:spcPts val="0"/>
              </a:spcAft>
              <a:defRPr sz="1200">
                <a:latin typeface="+mn-lt"/>
              </a:defRPr>
            </a:lvl1pPr>
          </a:lstStyle>
          <a:p>
            <a:pPr>
              <a:defRPr/>
            </a:pPr>
            <a:fld id="{C0984CA2-2270-4361-8072-69E3AFE6F156}" type="datetimeFigureOut">
              <a:rPr lang="en-US"/>
              <a:pPr>
                <a:defRPr/>
              </a:pPr>
              <a:t>12/19/2016</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88139" tIns="44070" rIns="88139" bIns="4407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88139" tIns="44070" rIns="88139" bIns="44070" rtlCol="0" anchor="b"/>
          <a:lstStyle>
            <a:lvl1pPr algn="r" fontAlgn="auto">
              <a:spcBef>
                <a:spcPts val="0"/>
              </a:spcBef>
              <a:spcAft>
                <a:spcPts val="0"/>
              </a:spcAft>
              <a:defRPr sz="1200">
                <a:latin typeface="+mn-lt"/>
              </a:defRPr>
            </a:lvl1pPr>
          </a:lstStyle>
          <a:p>
            <a:pPr>
              <a:defRPr/>
            </a:pPr>
            <a:fld id="{2797700B-AB53-4814-9D20-83A80048ADDD}" type="slidenum">
              <a:rPr lang="en-US"/>
              <a:pPr>
                <a:defRPr/>
              </a:pPr>
              <a:t>‹#›</a:t>
            </a:fld>
            <a:endParaRPr lang="en-US" dirty="0"/>
          </a:p>
        </p:txBody>
      </p:sp>
    </p:spTree>
    <p:extLst>
      <p:ext uri="{BB962C8B-B14F-4D97-AF65-F5344CB8AC3E}">
        <p14:creationId xmlns:p14="http://schemas.microsoft.com/office/powerpoint/2010/main" val="737125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27" tIns="45713" rIns="91427" bIns="45713" rtlCol="0"/>
          <a:lstStyle>
            <a:lvl1pPr algn="r" fontAlgn="auto">
              <a:spcBef>
                <a:spcPts val="0"/>
              </a:spcBef>
              <a:spcAft>
                <a:spcPts val="0"/>
              </a:spcAft>
              <a:defRPr sz="1200">
                <a:latin typeface="+mn-lt"/>
              </a:defRPr>
            </a:lvl1pPr>
          </a:lstStyle>
          <a:p>
            <a:pPr>
              <a:defRPr/>
            </a:pPr>
            <a:fld id="{51F47F32-7B9F-4C15-B541-781F0FF3AE4F}" type="datetimeFigureOut">
              <a:rPr lang="en-US"/>
              <a:pPr>
                <a:defRPr/>
              </a:pPr>
              <a:t>12/19/2016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27" tIns="45713" rIns="91427" bIns="457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27" tIns="45713" rIns="91427" bIns="4571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27" tIns="45713" rIns="91427" bIns="45713" rtlCol="0" anchor="b"/>
          <a:lstStyle>
            <a:lvl1pPr algn="r" fontAlgn="auto">
              <a:spcBef>
                <a:spcPts val="0"/>
              </a:spcBef>
              <a:spcAft>
                <a:spcPts val="0"/>
              </a:spcAft>
              <a:defRPr sz="1200">
                <a:latin typeface="+mn-lt"/>
              </a:defRPr>
            </a:lvl1pPr>
          </a:lstStyle>
          <a:p>
            <a:pPr>
              <a:defRPr/>
            </a:pPr>
            <a:fld id="{C3187F6F-F169-49F6-90CB-4DF94D8E9B8D}" type="slidenum">
              <a:rPr lang="en-US"/>
              <a:pPr>
                <a:defRPr/>
              </a:pPr>
              <a:t>‹#›</a:t>
            </a:fld>
            <a:endParaRPr lang="en-US" dirty="0"/>
          </a:p>
        </p:txBody>
      </p:sp>
    </p:spTree>
    <p:extLst>
      <p:ext uri="{BB962C8B-B14F-4D97-AF65-F5344CB8AC3E}">
        <p14:creationId xmlns:p14="http://schemas.microsoft.com/office/powerpoint/2010/main" val="1879383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25908D9-E457-40F6-917B-C344A7856FF2}" type="slidenum">
              <a:rPr lang="en-US" altLang="en-US" smtClean="0">
                <a:latin typeface="Tahoma" panose="020B0604030504040204" pitchFamily="34" charset="0"/>
              </a:rPr>
              <a:pPr eaLnBrk="1" fontAlgn="base" hangingPunct="1">
                <a:spcBef>
                  <a:spcPct val="0"/>
                </a:spcBef>
                <a:spcAft>
                  <a:spcPct val="0"/>
                </a:spcAft>
              </a:pPr>
              <a:t>1</a:t>
            </a:fld>
            <a:endParaRPr lang="en-US" altLang="en-US" dirty="0">
              <a:latin typeface="Tahoma" panose="020B060403050404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latin typeface="Tahoma" panose="020B0604030504040204" pitchFamily="34" charset="0"/>
            </a:endParaRPr>
          </a:p>
        </p:txBody>
      </p:sp>
    </p:spTree>
    <p:extLst>
      <p:ext uri="{BB962C8B-B14F-4D97-AF65-F5344CB8AC3E}">
        <p14:creationId xmlns:p14="http://schemas.microsoft.com/office/powerpoint/2010/main" val="355017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1" tIns="46145" rIns="92291" bIns="46145"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D8868786-01B2-46D2-A70E-B60F53F43900}" type="slidenum">
              <a:rPr lang="en-US" altLang="en-US" sz="1200">
                <a:latin typeface="Tahoma" panose="020B0604030504040204" pitchFamily="34" charset="0"/>
              </a:rPr>
              <a:pPr algn="r" eaLnBrk="1" hangingPunct="1"/>
              <a:t>36</a:t>
            </a:fld>
            <a:endParaRPr lang="en-US" altLang="en-US" sz="1200" dirty="0">
              <a:latin typeface="Tahoma" panose="020B0604030504040204" pitchFamily="34" charset="0"/>
            </a:endParaRPr>
          </a:p>
        </p:txBody>
      </p:sp>
      <p:sp>
        <p:nvSpPr>
          <p:cNvPr id="68611"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70521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1" tIns="46145" rIns="92291" bIns="46145"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4167F8C4-A045-47F4-A7D9-159BDDFCEB2C}" type="slidenum">
              <a:rPr lang="en-US" altLang="en-US" sz="1200">
                <a:latin typeface="Tahoma" panose="020B0604030504040204" pitchFamily="34" charset="0"/>
              </a:rPr>
              <a:pPr algn="r" eaLnBrk="1" hangingPunct="1"/>
              <a:t>37</a:t>
            </a:fld>
            <a:endParaRPr lang="en-US" altLang="en-US" sz="1200" dirty="0">
              <a:latin typeface="Tahoma" panose="020B0604030504040204" pitchFamily="34" charset="0"/>
            </a:endParaRPr>
          </a:p>
        </p:txBody>
      </p:sp>
      <p:sp>
        <p:nvSpPr>
          <p:cNvPr id="69635"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8374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1" tIns="46145" rIns="92291" bIns="46145"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5C4533F7-C540-46F7-9F8C-84C9BA6D2F68}" type="slidenum">
              <a:rPr lang="en-US" altLang="en-US" sz="1200">
                <a:latin typeface="Tahoma" panose="020B0604030504040204" pitchFamily="34" charset="0"/>
              </a:rPr>
              <a:pPr algn="r" eaLnBrk="1" hangingPunct="1"/>
              <a:t>38</a:t>
            </a:fld>
            <a:endParaRPr lang="en-US" altLang="en-US" sz="1200" dirty="0">
              <a:latin typeface="Tahoma" panose="020B0604030504040204" pitchFamily="34" charset="0"/>
            </a:endParaRPr>
          </a:p>
        </p:txBody>
      </p:sp>
      <p:sp>
        <p:nvSpPr>
          <p:cNvPr id="70659"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82069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1" tIns="46145" rIns="92291" bIns="46145"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24841823-6484-4DF9-8764-37BBDB8271A1}" type="slidenum">
              <a:rPr lang="en-US" altLang="en-US" sz="1200">
                <a:latin typeface="Tahoma" panose="020B0604030504040204" pitchFamily="34" charset="0"/>
              </a:rPr>
              <a:pPr algn="r" eaLnBrk="1" hangingPunct="1"/>
              <a:t>39</a:t>
            </a:fld>
            <a:endParaRPr lang="en-US" altLang="en-US" sz="1200" dirty="0">
              <a:latin typeface="Tahoma" panose="020B0604030504040204" pitchFamily="34" charset="0"/>
            </a:endParaRPr>
          </a:p>
        </p:txBody>
      </p:sp>
      <p:sp>
        <p:nvSpPr>
          <p:cNvPr id="71683"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93806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1" tIns="46145" rIns="92291" bIns="46145"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62FA068F-F1DE-4716-B7C3-550B382133FE}" type="slidenum">
              <a:rPr lang="en-US" altLang="en-US" sz="1200">
                <a:latin typeface="Tahoma" panose="020B0604030504040204" pitchFamily="34" charset="0"/>
              </a:rPr>
              <a:pPr algn="r" eaLnBrk="1" hangingPunct="1"/>
              <a:t>40</a:t>
            </a:fld>
            <a:endParaRPr lang="en-US" altLang="en-US" sz="1200" dirty="0">
              <a:latin typeface="Tahoma" panose="020B0604030504040204" pitchFamily="34" charset="0"/>
            </a:endParaRPr>
          </a:p>
        </p:txBody>
      </p:sp>
      <p:sp>
        <p:nvSpPr>
          <p:cNvPr id="72707"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76575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8" tIns="46138" rIns="92278" bIns="46138"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8189E1D9-B4DC-411E-9AE8-F72342283D46}" type="slidenum">
              <a:rPr lang="en-US" altLang="en-US" sz="1200">
                <a:latin typeface="Tahoma" panose="020B0604030504040204" pitchFamily="34" charset="0"/>
                <a:cs typeface="Tahoma" panose="020B0604030504040204" pitchFamily="34" charset="0"/>
              </a:rPr>
              <a:pPr algn="r" eaLnBrk="1" hangingPunct="1"/>
              <a:t>44</a:t>
            </a:fld>
            <a:endParaRPr lang="en-US" altLang="en-US" sz="1200" dirty="0">
              <a:latin typeface="Tahoma" panose="020B0604030504040204" pitchFamily="34" charset="0"/>
              <a:cs typeface="Tahoma" panose="020B0604030504040204" pitchFamily="34" charset="0"/>
            </a:endParaRPr>
          </a:p>
        </p:txBody>
      </p:sp>
      <p:sp>
        <p:nvSpPr>
          <p:cNvPr id="73731" name="Rectangle 2"/>
          <p:cNvSpPr>
            <a:spLocks noGrp="1" noRot="1" noChangeAspect="1" noChangeArrowheads="1" noTextEdit="1"/>
          </p:cNvSpPr>
          <p:nvPr>
            <p:ph type="sldImg"/>
          </p:nvPr>
        </p:nvSpPr>
        <p:spPr bwMode="auto">
          <a:xfrm>
            <a:off x="1184275" y="696913"/>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36625" y="4416425"/>
            <a:ext cx="51371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latin typeface="Tahoma" panose="020B0604030504040204" pitchFamily="34" charset="0"/>
            </a:endParaRPr>
          </a:p>
        </p:txBody>
      </p:sp>
    </p:spTree>
    <p:extLst>
      <p:ext uri="{BB962C8B-B14F-4D97-AF65-F5344CB8AC3E}">
        <p14:creationId xmlns:p14="http://schemas.microsoft.com/office/powerpoint/2010/main" val="342165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8" tIns="46138" rIns="92278" bIns="46138"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8E90F8E5-0A23-49B6-B456-17139546A081}" type="slidenum">
              <a:rPr lang="en-US" altLang="en-US" sz="1200">
                <a:latin typeface="Tahoma" panose="020B0604030504040204" pitchFamily="34" charset="0"/>
                <a:cs typeface="Tahoma" panose="020B0604030504040204" pitchFamily="34" charset="0"/>
              </a:rPr>
              <a:pPr algn="r" eaLnBrk="1" hangingPunct="1"/>
              <a:t>45</a:t>
            </a:fld>
            <a:endParaRPr lang="en-US" altLang="en-US" sz="1200" dirty="0">
              <a:latin typeface="Tahoma" panose="020B0604030504040204" pitchFamily="34" charset="0"/>
              <a:cs typeface="Tahoma" panose="020B0604030504040204" pitchFamily="34" charset="0"/>
            </a:endParaRPr>
          </a:p>
        </p:txBody>
      </p:sp>
      <p:sp>
        <p:nvSpPr>
          <p:cNvPr id="74755" name="Rectangle 2"/>
          <p:cNvSpPr>
            <a:spLocks noGrp="1" noRot="1" noChangeAspect="1" noChangeArrowheads="1" noTextEdit="1"/>
          </p:cNvSpPr>
          <p:nvPr>
            <p:ph type="sldImg"/>
          </p:nvPr>
        </p:nvSpPr>
        <p:spPr bwMode="auto">
          <a:xfrm>
            <a:off x="1184275" y="696913"/>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36625" y="4416425"/>
            <a:ext cx="51371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latin typeface="Tahoma" panose="020B0604030504040204" pitchFamily="34" charset="0"/>
            </a:endParaRPr>
          </a:p>
        </p:txBody>
      </p:sp>
    </p:spTree>
    <p:extLst>
      <p:ext uri="{BB962C8B-B14F-4D97-AF65-F5344CB8AC3E}">
        <p14:creationId xmlns:p14="http://schemas.microsoft.com/office/powerpoint/2010/main" val="171969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61A7868-B672-4E96-9A95-81A610E0782A}" type="slidenum">
              <a:rPr lang="en-US" smtClean="0"/>
              <a:pPr>
                <a:defRPr/>
              </a:pPr>
              <a:t>47</a:t>
            </a:fld>
            <a:endParaRPr lang="en-US" dirty="0"/>
          </a:p>
        </p:txBody>
      </p:sp>
    </p:spTree>
    <p:extLst>
      <p:ext uri="{BB962C8B-B14F-4D97-AF65-F5344CB8AC3E}">
        <p14:creationId xmlns:p14="http://schemas.microsoft.com/office/powerpoint/2010/main" val="288604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extLst>
      <p:ext uri="{BB962C8B-B14F-4D97-AF65-F5344CB8AC3E}">
        <p14:creationId xmlns:p14="http://schemas.microsoft.com/office/powerpoint/2010/main" val="15947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343025" y="254000"/>
            <a:ext cx="4375150" cy="3281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92762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5551B65-566E-4E9F-B196-79F7B2C7F78B}" type="slidenum">
              <a:rPr lang="en-US" smtClean="0"/>
              <a:pPr>
                <a:defRPr/>
              </a:pPr>
              <a:t>5</a:t>
            </a:fld>
            <a:endParaRPr lang="en-US" dirty="0"/>
          </a:p>
        </p:txBody>
      </p:sp>
    </p:spTree>
    <p:extLst>
      <p:ext uri="{BB962C8B-B14F-4D97-AF65-F5344CB8AC3E}">
        <p14:creationId xmlns:p14="http://schemas.microsoft.com/office/powerpoint/2010/main" val="338847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t>Mostly the same as the proposed rules (but added features add complexity)</a:t>
            </a:r>
          </a:p>
          <a:p>
            <a:pPr lvl="1">
              <a:defRPr/>
            </a:pPr>
            <a:r>
              <a:rPr lang="en-US" dirty="0"/>
              <a:t>Two-tier penalty</a:t>
            </a:r>
          </a:p>
          <a:p>
            <a:pPr lvl="2">
              <a:defRPr/>
            </a:pPr>
            <a:r>
              <a:rPr lang="en-US" dirty="0"/>
              <a:t>Tier 1: Applies if &lt;95% of full-time employees are offered “minimum essential coverage”  for themselves and their dependents</a:t>
            </a:r>
          </a:p>
          <a:p>
            <a:pPr lvl="3">
              <a:defRPr/>
            </a:pPr>
            <a:r>
              <a:rPr lang="en-US" dirty="0"/>
              <a:t>Huge penalty: $2,000 (annualized) for each full-time employee, including those offered coverage, less up to 30 (applies on EIN-by-EIN basis, with 30-employee allowance prorated among controlled group members)</a:t>
            </a:r>
          </a:p>
          <a:p>
            <a:pPr lvl="3">
              <a:defRPr/>
            </a:pPr>
            <a:r>
              <a:rPr lang="en-US" dirty="0"/>
              <a:t>Confirmed that minimum essential coverage is any health benefits coverage (other than excepted benefits) offered by an employer to its employees (e.g., preventive-only coverage)</a:t>
            </a:r>
          </a:p>
          <a:p>
            <a:pPr lvl="2">
              <a:defRPr/>
            </a:pPr>
            <a:r>
              <a:rPr lang="en-US" dirty="0"/>
              <a:t>Tier 2: Applies if any full-time employee qualifies for subsidized exchange coverage and employer did not offer coverage that was minimum value and affordable</a:t>
            </a:r>
          </a:p>
          <a:p>
            <a:pPr lvl="3">
              <a:defRPr/>
            </a:pPr>
            <a:r>
              <a:rPr lang="en-US" dirty="0"/>
              <a:t>Smaller penalty: $3,000 (annualized) for each full-time employee receiving subsidized exchange coverage</a:t>
            </a:r>
          </a:p>
          <a:p>
            <a:pPr lvl="3">
              <a:defRPr/>
            </a:pPr>
            <a:r>
              <a:rPr lang="en-US" dirty="0"/>
              <a:t>Minimum value still is 60% actuarial value</a:t>
            </a:r>
          </a:p>
          <a:p>
            <a:pPr lvl="3">
              <a:defRPr/>
            </a:pPr>
            <a:r>
              <a:rPr lang="en-US" dirty="0"/>
              <a:t>Affordability still may be determined using one of three different safe harbor methods (most workable are based on rate of pay or federal poverty line – $92.39/month is affordable in all cases</a:t>
            </a:r>
          </a:p>
          <a:p>
            <a:pPr lvl="1">
              <a:defRPr/>
            </a:pPr>
            <a:r>
              <a:rPr lang="en-US" dirty="0"/>
              <a:t>Some differences in required health plan offering</a:t>
            </a:r>
          </a:p>
          <a:p>
            <a:pPr lvl="2">
              <a:defRPr/>
            </a:pPr>
            <a:r>
              <a:rPr lang="en-US" dirty="0"/>
              <a:t>For Tier 1 penalty, 95% requirement reduced to 70% for 2015 only</a:t>
            </a:r>
          </a:p>
          <a:p>
            <a:pPr lvl="3">
              <a:defRPr/>
            </a:pPr>
            <a:r>
              <a:rPr lang="en-US" dirty="0"/>
              <a:t>Still have exposure to the smaller penalty for those who are not offered coverage</a:t>
            </a:r>
          </a:p>
          <a:p>
            <a:pPr lvl="2">
              <a:defRPr/>
            </a:pPr>
            <a:r>
              <a:rPr lang="en-US" dirty="0"/>
              <a:t>For Tier 1 penalty, 30-employee allowance increased to 80 for 2015 only</a:t>
            </a:r>
          </a:p>
        </p:txBody>
      </p:sp>
      <p:sp>
        <p:nvSpPr>
          <p:cNvPr id="4" name="Slide Number Placeholder 3"/>
          <p:cNvSpPr>
            <a:spLocks noGrp="1"/>
          </p:cNvSpPr>
          <p:nvPr>
            <p:ph type="sldNum" sz="quarter" idx="5"/>
          </p:nvPr>
        </p:nvSpPr>
        <p:spPr/>
        <p:txBody>
          <a:bodyPr/>
          <a:lstStyle/>
          <a:p>
            <a:pPr>
              <a:defRPr/>
            </a:pPr>
            <a:fld id="{E1402C2C-733D-4779-AC50-C14AA5465CB8}" type="slidenum">
              <a:rPr lang="en-US" smtClean="0"/>
              <a:pPr>
                <a:defRPr/>
              </a:pPr>
              <a:t>9</a:t>
            </a:fld>
            <a:endParaRPr lang="en-US" dirty="0"/>
          </a:p>
        </p:txBody>
      </p:sp>
    </p:spTree>
    <p:extLst>
      <p:ext uri="{BB962C8B-B14F-4D97-AF65-F5344CB8AC3E}">
        <p14:creationId xmlns:p14="http://schemas.microsoft.com/office/powerpoint/2010/main" val="306565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r>
              <a:rPr lang="en-US" altLang="en-US" b="1" dirty="0"/>
              <a:t>Bronze 1*</a:t>
            </a:r>
            <a:endParaRPr lang="en-US" altLang="en-US" dirty="0"/>
          </a:p>
          <a:p>
            <a:pPr eaLnBrk="1" fontAlgn="t" hangingPunct="1"/>
            <a:r>
              <a:rPr lang="en-US" altLang="en-US" b="1" dirty="0"/>
              <a:t>60%</a:t>
            </a:r>
            <a:endParaRPr lang="en-US" altLang="en-US" dirty="0"/>
          </a:p>
          <a:p>
            <a:pPr eaLnBrk="1" fontAlgn="t" hangingPunct="1"/>
            <a:r>
              <a:rPr lang="en-US" altLang="en-US" b="1" dirty="0"/>
              <a:t>$4,375</a:t>
            </a:r>
            <a:endParaRPr lang="en-US" altLang="en-US" dirty="0"/>
          </a:p>
          <a:p>
            <a:pPr eaLnBrk="1" fontAlgn="t" hangingPunct="1"/>
            <a:r>
              <a:rPr lang="en-US" altLang="en-US" b="1" dirty="0"/>
              <a:t>20%</a:t>
            </a:r>
            <a:endParaRPr lang="en-US" altLang="en-US" dirty="0"/>
          </a:p>
          <a:p>
            <a:pPr eaLnBrk="1" fontAlgn="t" hangingPunct="1"/>
            <a:r>
              <a:rPr lang="en-US" altLang="en-US" b="1" dirty="0"/>
              <a:t>$6,350</a:t>
            </a:r>
            <a:endParaRPr lang="en-US" altLang="en-US" dirty="0"/>
          </a:p>
          <a:p>
            <a:pPr eaLnBrk="1" fontAlgn="t" hangingPunct="1"/>
            <a:r>
              <a:rPr lang="en-US" altLang="en-US" dirty="0"/>
              <a:t>Bronze 2*</a:t>
            </a:r>
          </a:p>
          <a:p>
            <a:pPr eaLnBrk="1" fontAlgn="t" hangingPunct="1"/>
            <a:r>
              <a:rPr lang="en-US" altLang="en-US" dirty="0"/>
              <a:t>60%</a:t>
            </a:r>
          </a:p>
          <a:p>
            <a:pPr eaLnBrk="1" fontAlgn="t" hangingPunct="1"/>
            <a:r>
              <a:rPr lang="en-US" altLang="en-US" dirty="0"/>
              <a:t>$3,475</a:t>
            </a:r>
          </a:p>
          <a:p>
            <a:pPr eaLnBrk="1" fontAlgn="t" hangingPunct="1"/>
            <a:r>
              <a:rPr lang="en-US" altLang="en-US" dirty="0"/>
              <a:t>40%</a:t>
            </a:r>
          </a:p>
          <a:p>
            <a:pPr eaLnBrk="1" fontAlgn="t" hangingPunct="1"/>
            <a:r>
              <a:rPr lang="en-US" altLang="en-US" dirty="0"/>
              <a:t>$6,350</a:t>
            </a:r>
          </a:p>
          <a:p>
            <a:pPr eaLnBrk="1" fontAlgn="t" hangingPunct="1"/>
            <a:r>
              <a:rPr lang="en-US" altLang="en-US" dirty="0"/>
              <a:t>Bronze 3</a:t>
            </a:r>
          </a:p>
          <a:p>
            <a:pPr eaLnBrk="1" fontAlgn="t" hangingPunct="1"/>
            <a:r>
              <a:rPr lang="en-US" altLang="en-US" dirty="0"/>
              <a:t>60%</a:t>
            </a:r>
          </a:p>
          <a:p>
            <a:pPr eaLnBrk="1" fontAlgn="t" hangingPunct="1"/>
            <a:r>
              <a:rPr lang="en-US" altLang="en-US" dirty="0"/>
              <a:t>$6,350</a:t>
            </a:r>
          </a:p>
          <a:p>
            <a:pPr eaLnBrk="1" fontAlgn="t" hangingPunct="1"/>
            <a:r>
              <a:rPr lang="en-US" altLang="en-US" dirty="0"/>
              <a:t>0%</a:t>
            </a:r>
          </a:p>
          <a:p>
            <a:pPr eaLnBrk="1" fontAlgn="t" hangingPunct="1"/>
            <a:r>
              <a:rPr lang="en-US" altLang="en-US" dirty="0"/>
              <a:t>$6,350</a:t>
            </a:r>
          </a:p>
          <a:p>
            <a:endParaRPr lang="en-US" altLang="en-US" dirty="0"/>
          </a:p>
        </p:txBody>
      </p:sp>
      <p:sp>
        <p:nvSpPr>
          <p:cNvPr id="4" name="Slide Number Placeholder 3"/>
          <p:cNvSpPr>
            <a:spLocks noGrp="1"/>
          </p:cNvSpPr>
          <p:nvPr>
            <p:ph type="sldNum" sz="quarter" idx="5"/>
          </p:nvPr>
        </p:nvSpPr>
        <p:spPr/>
        <p:txBody>
          <a:bodyPr/>
          <a:lstStyle/>
          <a:p>
            <a:pPr>
              <a:defRPr/>
            </a:pPr>
            <a:fld id="{D514E4A2-1CF6-44C5-9A3E-EE1B041C3756}" type="slidenum">
              <a:rPr lang="en-US" smtClean="0"/>
              <a:pPr>
                <a:defRPr/>
              </a:pPr>
              <a:t>10</a:t>
            </a:fld>
            <a:endParaRPr lang="en-US" dirty="0"/>
          </a:p>
        </p:txBody>
      </p:sp>
    </p:spTree>
    <p:extLst>
      <p:ext uri="{BB962C8B-B14F-4D97-AF65-F5344CB8AC3E}">
        <p14:creationId xmlns:p14="http://schemas.microsoft.com/office/powerpoint/2010/main" val="16124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0B4F1BE-EFAF-420E-BF9C-9731413A4A51}" type="slidenum">
              <a:rPr lang="en-US" smtClean="0"/>
              <a:pPr>
                <a:defRPr/>
              </a:pPr>
              <a:t>16</a:t>
            </a:fld>
            <a:endParaRPr lang="en-US" dirty="0"/>
          </a:p>
        </p:txBody>
      </p:sp>
    </p:spTree>
    <p:extLst>
      <p:ext uri="{BB962C8B-B14F-4D97-AF65-F5344CB8AC3E}">
        <p14:creationId xmlns:p14="http://schemas.microsoft.com/office/powerpoint/2010/main" val="280840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CA5D813-9433-4A69-887C-0841EC189BFF}" type="slidenum">
              <a:rPr lang="en-US" smtClean="0"/>
              <a:pPr>
                <a:defRPr/>
              </a:pPr>
              <a:t>18</a:t>
            </a:fld>
            <a:endParaRPr lang="en-US" dirty="0"/>
          </a:p>
        </p:txBody>
      </p:sp>
    </p:spTree>
    <p:extLst>
      <p:ext uri="{BB962C8B-B14F-4D97-AF65-F5344CB8AC3E}">
        <p14:creationId xmlns:p14="http://schemas.microsoft.com/office/powerpoint/2010/main" val="382536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4A49500-1CB9-4116-A01A-3EAE7AC39331}" type="slidenum">
              <a:rPr lang="en-US" smtClean="0"/>
              <a:pPr>
                <a:defRPr/>
              </a:pPr>
              <a:t>29</a:t>
            </a:fld>
            <a:endParaRPr lang="en-US" dirty="0"/>
          </a:p>
        </p:txBody>
      </p:sp>
    </p:spTree>
    <p:extLst>
      <p:ext uri="{BB962C8B-B14F-4D97-AF65-F5344CB8AC3E}">
        <p14:creationId xmlns:p14="http://schemas.microsoft.com/office/powerpoint/2010/main" val="252668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9961500-3372-4FA5-B268-B6F1CBAB8B72}" type="slidenum">
              <a:rPr lang="en-US" smtClean="0"/>
              <a:pPr>
                <a:defRPr/>
              </a:pPr>
              <a:t>31</a:t>
            </a:fld>
            <a:endParaRPr lang="en-US" dirty="0"/>
          </a:p>
        </p:txBody>
      </p:sp>
    </p:spTree>
    <p:extLst>
      <p:ext uri="{BB962C8B-B14F-4D97-AF65-F5344CB8AC3E}">
        <p14:creationId xmlns:p14="http://schemas.microsoft.com/office/powerpoint/2010/main" val="1193638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p:cNvSpPr/>
          <p:nvPr/>
        </p:nvSpPr>
        <p:spPr>
          <a:xfrm>
            <a:off x="1524000" y="2209800"/>
            <a:ext cx="7620000" cy="1981200"/>
          </a:xfrm>
          <a:prstGeom prst="rect">
            <a:avLst/>
          </a:prstGeom>
          <a:gradFill>
            <a:gsLst>
              <a:gs pos="0">
                <a:srgbClr val="B3DAEC"/>
              </a:gs>
              <a:gs pos="78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304800" y="2209800"/>
            <a:ext cx="2209800" cy="1975105"/>
          </a:xfrm>
          <a:prstGeom prst="parallelogram">
            <a:avLst>
              <a:gd name="adj" fmla="val 34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2209800"/>
            <a:ext cx="1524000" cy="1975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Parallelogram 2"/>
          <p:cNvSpPr/>
          <p:nvPr/>
        </p:nvSpPr>
        <p:spPr>
          <a:xfrm>
            <a:off x="228600" y="2209800"/>
            <a:ext cx="2209800" cy="1975105"/>
          </a:xfrm>
          <a:prstGeom prst="parallelogram">
            <a:avLst>
              <a:gd name="adj" fmla="val 34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p:nvPr>
        </p:nvSpPr>
        <p:spPr>
          <a:xfrm>
            <a:off x="2652295" y="2514600"/>
            <a:ext cx="6034505" cy="990600"/>
          </a:xfrm>
        </p:spPr>
        <p:txBody>
          <a:bodyPr>
            <a:normAutofit/>
          </a:bodyPr>
          <a:lstStyle>
            <a:lvl1pPr algn="l">
              <a:defRPr sz="2400" spc="0">
                <a:solidFill>
                  <a:schemeClr val="bg1"/>
                </a:solidFill>
                <a:latin typeface="Tahoma" pitchFamily="34" charset="0"/>
                <a:cs typeface="Tahoma" pitchFamily="34" charset="0"/>
              </a:defRPr>
            </a:lvl1pPr>
          </a:lstStyle>
          <a:p>
            <a:r>
              <a:rPr lang="en-US"/>
              <a:t>Click to edit Master title style</a:t>
            </a:r>
            <a:endParaRPr lang="en-US" dirty="0"/>
          </a:p>
        </p:txBody>
      </p:sp>
      <p:sp>
        <p:nvSpPr>
          <p:cNvPr id="14" name="Subtitle 2"/>
          <p:cNvSpPr>
            <a:spLocks noGrp="1"/>
          </p:cNvSpPr>
          <p:nvPr>
            <p:ph type="subTitle" idx="1"/>
          </p:nvPr>
        </p:nvSpPr>
        <p:spPr>
          <a:xfrm>
            <a:off x="2652295" y="3581400"/>
            <a:ext cx="5638800" cy="381000"/>
          </a:xfrm>
        </p:spPr>
        <p:txBody>
          <a:bodyPr>
            <a:normAutofit/>
          </a:bodyPr>
          <a:lstStyle>
            <a:lvl1pPr marL="0" indent="0" algn="l">
              <a:buNone/>
              <a:defRPr sz="1800">
                <a:solidFill>
                  <a:schemeClr val="bg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Lockton Logo 32mm.emf"/>
          <p:cNvPicPr>
            <a:picLocks noChangeAspect="1"/>
          </p:cNvPicPr>
          <p:nvPr/>
        </p:nvPicPr>
        <p:blipFill>
          <a:blip r:embed="rId2" cstate="print"/>
          <a:stretch>
            <a:fillRect/>
          </a:stretch>
        </p:blipFill>
        <p:spPr>
          <a:xfrm>
            <a:off x="6937094" y="5641950"/>
            <a:ext cx="2206906" cy="121605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76498"/>
            <a:ext cx="1636779" cy="15964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p:nvPr/>
        </p:nvSpPr>
        <p:spPr>
          <a:xfrm>
            <a:off x="704850" y="2438400"/>
            <a:ext cx="2438400"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p:cNvSpPr/>
          <p:nvPr/>
        </p:nvSpPr>
        <p:spPr>
          <a:xfrm>
            <a:off x="3171825" y="2438400"/>
            <a:ext cx="5943600"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2438400"/>
            <a:ext cx="676275"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33401" y="4406900"/>
            <a:ext cx="7961312" cy="1362075"/>
          </a:xfrm>
        </p:spPr>
        <p:txBody>
          <a:bodyPr anchor="t">
            <a:normAutofit/>
          </a:bodyPr>
          <a:lstStyle>
            <a:lvl1pPr algn="l">
              <a:defRPr sz="2000" b="0" cap="none">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3505200" y="2438400"/>
            <a:ext cx="5410200" cy="1500187"/>
          </a:xfrm>
        </p:spPr>
        <p:txBody>
          <a:bodyPr anchor="ctr"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Lockton Logo 32mm.emf"/>
          <p:cNvPicPr>
            <a:picLocks noChangeAspect="1"/>
          </p:cNvPicPr>
          <p:nvPr/>
        </p:nvPicPr>
        <p:blipFill>
          <a:blip r:embed="rId2" cstate="print"/>
          <a:stretch>
            <a:fillRect/>
          </a:stretch>
        </p:blipFill>
        <p:spPr>
          <a:xfrm>
            <a:off x="7490250" y="5946750"/>
            <a:ext cx="1653750" cy="911250"/>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661" y="2407920"/>
            <a:ext cx="1636779" cy="1596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52400" y="6492875"/>
            <a:ext cx="381000" cy="365125"/>
          </a:xfrm>
        </p:spPr>
        <p:txBody>
          <a:bodyPr/>
          <a:lstStyle/>
          <a:p>
            <a:fld id="{85C30599-15E3-4E18-A641-2A89B55708CC}" type="slidenum">
              <a:rPr lang="en-US" smtClean="0"/>
              <a:pPr/>
              <a:t>‹#›</a:t>
            </a:fld>
            <a:endParaRPr lang="en-US" dirty="0"/>
          </a:p>
        </p:txBody>
      </p:sp>
      <p:sp>
        <p:nvSpPr>
          <p:cNvPr id="7" name="Footer Placeholder 6"/>
          <p:cNvSpPr>
            <a:spLocks noGrp="1"/>
          </p:cNvSpPr>
          <p:nvPr>
            <p:ph type="ftr" sz="quarter" idx="13"/>
          </p:nvPr>
        </p:nvSpPr>
        <p:spPr/>
        <p:txBody>
          <a:bodyPr/>
          <a:lstStyle/>
          <a:p>
            <a:r>
              <a:rPr lang="en-US" dirty="0"/>
              <a:t>s:\filepath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382000" cy="563562"/>
          </a:xfrm>
        </p:spPr>
        <p:txBody>
          <a:bodyPr/>
          <a:lstStyle/>
          <a:p>
            <a:r>
              <a:rPr lang="en-US"/>
              <a:t>Click to edit Master title style</a:t>
            </a:r>
          </a:p>
        </p:txBody>
      </p:sp>
      <p:sp>
        <p:nvSpPr>
          <p:cNvPr id="3" name="Content Placeholder 2"/>
          <p:cNvSpPr>
            <a:spLocks noGrp="1"/>
          </p:cNvSpPr>
          <p:nvPr>
            <p:ph sz="half" idx="1"/>
          </p:nvPr>
        </p:nvSpPr>
        <p:spPr>
          <a:xfrm>
            <a:off x="304800" y="1219200"/>
            <a:ext cx="4038600" cy="4525963"/>
          </a:xfrm>
        </p:spPr>
        <p:txBody>
          <a:bodyPr>
            <a:noAutofit/>
          </a:bodyPr>
          <a:lstStyle>
            <a:lvl1pPr marL="280988" indent="-280988">
              <a:defRPr sz="1800"/>
            </a:lvl1pPr>
            <a:lvl2pPr marL="512763" indent="-231775">
              <a:defRPr sz="1600"/>
            </a:lvl2pPr>
            <a:lvl3pPr marL="742950" indent="-230188">
              <a:defRPr sz="1400"/>
            </a:lvl3pPr>
            <a:lvl4pPr marL="914400" indent="-171450">
              <a:defRPr sz="1200"/>
            </a:lvl4pPr>
            <a:lvl5pPr marL="1090613" indent="-176213">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525963"/>
          </a:xfrm>
        </p:spPr>
        <p:txBody>
          <a:bodyPr>
            <a:noAutofit/>
          </a:bodyPr>
          <a:lstStyle>
            <a:lvl1pPr marL="280988" indent="-280988">
              <a:defRPr sz="1800"/>
            </a:lvl1pPr>
            <a:lvl2pPr marL="512763" indent="-231775">
              <a:defRPr sz="1600"/>
            </a:lvl2pPr>
            <a:lvl3pPr marL="742950" indent="-230188">
              <a:defRPr sz="1400"/>
            </a:lvl3pPr>
            <a:lvl4pPr marL="974725" indent="-169863">
              <a:tabLst/>
              <a:defRPr sz="1200"/>
            </a:lvl4pPr>
            <a:lvl5pPr marL="1144588" indent="-174625">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5C30599-15E3-4E18-A641-2A89B55708CC}" type="slidenum">
              <a:rPr lang="en-US" smtClean="0"/>
              <a:pPr/>
              <a:t>‹#›</a:t>
            </a:fld>
            <a:endParaRPr lang="en-US" dirty="0"/>
          </a:p>
        </p:txBody>
      </p:sp>
      <p:sp>
        <p:nvSpPr>
          <p:cNvPr id="8" name="Footer Placeholder 7"/>
          <p:cNvSpPr>
            <a:spLocks noGrp="1"/>
          </p:cNvSpPr>
          <p:nvPr>
            <p:ph type="ftr" sz="quarter" idx="13"/>
          </p:nvPr>
        </p:nvSpPr>
        <p:spPr/>
        <p:txBody>
          <a:bodyPr/>
          <a:lstStyle/>
          <a:p>
            <a:pPr>
              <a:defRPr/>
            </a:pPr>
            <a:r>
              <a:rPr lang="en-US" dirty="0"/>
              <a:t>s:\filepath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382000" cy="563562"/>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85C30599-15E3-4E18-A641-2A89B55708CC}" type="slidenum">
              <a:rPr lang="en-US" smtClean="0"/>
              <a:pPr/>
              <a:t>‹#›</a:t>
            </a:fld>
            <a:endParaRPr lang="en-US" dirty="0"/>
          </a:p>
        </p:txBody>
      </p:sp>
      <p:sp>
        <p:nvSpPr>
          <p:cNvPr id="5" name="Footer Placeholder 4"/>
          <p:cNvSpPr>
            <a:spLocks noGrp="1"/>
          </p:cNvSpPr>
          <p:nvPr>
            <p:ph type="ftr" sz="quarter" idx="13"/>
          </p:nvPr>
        </p:nvSpPr>
        <p:spPr/>
        <p:txBody>
          <a:bodyPr/>
          <a:lstStyle/>
          <a:p>
            <a:pPr>
              <a:defRPr/>
            </a:pPr>
            <a:r>
              <a:rPr lang="en-US" dirty="0"/>
              <a:t>s:\filepath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5C30599-15E3-4E18-A641-2A89B55708CC}" type="slidenum">
              <a:rPr lang="en-US" smtClean="0"/>
              <a:pPr/>
              <a:t>‹#›</a:t>
            </a:fld>
            <a:endParaRPr lang="en-US" dirty="0"/>
          </a:p>
        </p:txBody>
      </p:sp>
      <p:sp>
        <p:nvSpPr>
          <p:cNvPr id="4" name="Footer Placeholder 3"/>
          <p:cNvSpPr>
            <a:spLocks noGrp="1"/>
          </p:cNvSpPr>
          <p:nvPr>
            <p:ph type="ftr" sz="quarter" idx="13"/>
          </p:nvPr>
        </p:nvSpPr>
        <p:spPr/>
        <p:txBody>
          <a:bodyPr/>
          <a:lstStyle/>
          <a:p>
            <a:pPr>
              <a:defRPr/>
            </a:pPr>
            <a:r>
              <a:rPr lang="en-US" dirty="0"/>
              <a:t>s:\filepath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pyright Slide">
    <p:spTree>
      <p:nvGrpSpPr>
        <p:cNvPr id="1" name=""/>
        <p:cNvGrpSpPr/>
        <p:nvPr/>
      </p:nvGrpSpPr>
      <p:grpSpPr>
        <a:xfrm>
          <a:off x="0" y="0"/>
          <a:ext cx="0" cy="0"/>
          <a:chOff x="0" y="0"/>
          <a:chExt cx="0" cy="0"/>
        </a:xfrm>
      </p:grpSpPr>
      <p:grpSp>
        <p:nvGrpSpPr>
          <p:cNvPr id="20" name="Group 19"/>
          <p:cNvGrpSpPr/>
          <p:nvPr/>
        </p:nvGrpSpPr>
        <p:grpSpPr>
          <a:xfrm>
            <a:off x="0" y="0"/>
            <a:ext cx="9144000" cy="6858000"/>
            <a:chOff x="0" y="0"/>
            <a:chExt cx="9144000" cy="6858000"/>
          </a:xfrm>
        </p:grpSpPr>
        <p:grpSp>
          <p:nvGrpSpPr>
            <p:cNvPr id="21" name="Group 20"/>
            <p:cNvGrpSpPr/>
            <p:nvPr userDrawn="1"/>
          </p:nvGrpSpPr>
          <p:grpSpPr>
            <a:xfrm>
              <a:off x="0" y="0"/>
              <a:ext cx="9144000" cy="6858000"/>
              <a:chOff x="0" y="0"/>
              <a:chExt cx="9144000" cy="6858000"/>
            </a:xfrm>
          </p:grpSpPr>
          <p:sp>
            <p:nvSpPr>
              <p:cNvPr id="23" name="Rectangle 22"/>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0"/>
                  </a:spcBef>
                  <a:spcAft>
                    <a:spcPct val="0"/>
                  </a:spcAft>
                  <a:defRPr b="1" kern="1200">
                    <a:solidFill>
                      <a:schemeClr val="lt1"/>
                    </a:solidFill>
                    <a:latin typeface="+mn-lt"/>
                    <a:ea typeface="+mn-ea"/>
                    <a:cs typeface="+mn-cs"/>
                  </a:defRPr>
                </a:lvl1pPr>
                <a:lvl2pPr marL="457200" algn="ctr" rtl="0" fontAlgn="base">
                  <a:spcBef>
                    <a:spcPct val="0"/>
                  </a:spcBef>
                  <a:spcAft>
                    <a:spcPct val="0"/>
                  </a:spcAft>
                  <a:defRPr b="1" kern="1200">
                    <a:solidFill>
                      <a:schemeClr val="lt1"/>
                    </a:solidFill>
                    <a:latin typeface="+mn-lt"/>
                    <a:ea typeface="+mn-ea"/>
                    <a:cs typeface="+mn-cs"/>
                  </a:defRPr>
                </a:lvl2pPr>
                <a:lvl3pPr marL="914400" algn="ctr" rtl="0" fontAlgn="base">
                  <a:spcBef>
                    <a:spcPct val="0"/>
                  </a:spcBef>
                  <a:spcAft>
                    <a:spcPct val="0"/>
                  </a:spcAft>
                  <a:defRPr b="1" kern="1200">
                    <a:solidFill>
                      <a:schemeClr val="lt1"/>
                    </a:solidFill>
                    <a:latin typeface="+mn-lt"/>
                    <a:ea typeface="+mn-ea"/>
                    <a:cs typeface="+mn-cs"/>
                  </a:defRPr>
                </a:lvl3pPr>
                <a:lvl4pPr marL="1371600" algn="ctr" rtl="0" fontAlgn="base">
                  <a:spcBef>
                    <a:spcPct val="0"/>
                  </a:spcBef>
                  <a:spcAft>
                    <a:spcPct val="0"/>
                  </a:spcAft>
                  <a:defRPr b="1" kern="1200">
                    <a:solidFill>
                      <a:schemeClr val="lt1"/>
                    </a:solidFill>
                    <a:latin typeface="+mn-lt"/>
                    <a:ea typeface="+mn-ea"/>
                    <a:cs typeface="+mn-cs"/>
                  </a:defRPr>
                </a:lvl4pPr>
                <a:lvl5pPr marL="1828800" algn="ct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dirty="0"/>
              </a:p>
            </p:txBody>
          </p:sp>
          <p:grpSp>
            <p:nvGrpSpPr>
              <p:cNvPr id="24" name="Group 23"/>
              <p:cNvGrpSpPr/>
              <p:nvPr userDrawn="1"/>
            </p:nvGrpSpPr>
            <p:grpSpPr>
              <a:xfrm>
                <a:off x="0" y="1895475"/>
                <a:ext cx="9144000" cy="4870338"/>
                <a:chOff x="0" y="1895475"/>
                <a:chExt cx="9144000" cy="4870338"/>
              </a:xfrm>
            </p:grpSpPr>
            <p:sp>
              <p:nvSpPr>
                <p:cNvPr id="25" name="Text Box 9"/>
                <p:cNvSpPr txBox="1">
                  <a:spLocks noChangeArrowheads="1"/>
                </p:cNvSpPr>
                <p:nvPr userDrawn="1"/>
              </p:nvSpPr>
              <p:spPr bwMode="auto">
                <a:xfrm>
                  <a:off x="0" y="1895475"/>
                  <a:ext cx="9144000" cy="2105025"/>
                </a:xfrm>
                <a:prstGeom prst="rect">
                  <a:avLst/>
                </a:prstGeom>
                <a:solidFill>
                  <a:schemeClr val="bg1"/>
                </a:solidFill>
                <a:ln w="0" algn="in">
                  <a:noFill/>
                  <a:miter lim="800000"/>
                  <a:headEnd/>
                  <a:tailEnd/>
                </a:ln>
                <a:effectLst/>
              </p:spPr>
              <p:txBody>
                <a:bodyPr lIns="36195" tIns="36195" rIns="36195" bIns="36195"/>
                <a:lstStyle>
                  <a:defPPr>
                    <a:defRPr lang="en-US"/>
                  </a:defPPr>
                  <a:lvl1pPr algn="ctr" rtl="0" fontAlgn="base">
                    <a:spcBef>
                      <a:spcPct val="0"/>
                    </a:spcBef>
                    <a:spcAft>
                      <a:spcPct val="0"/>
                    </a:spcAft>
                    <a:defRPr b="1" kern="1200">
                      <a:solidFill>
                        <a:schemeClr val="tx1"/>
                      </a:solidFill>
                      <a:latin typeface="Tahoma" pitchFamily="34" charset="0"/>
                      <a:ea typeface="+mn-ea"/>
                      <a:cs typeface="+mn-cs"/>
                    </a:defRPr>
                  </a:lvl1pPr>
                  <a:lvl2pPr marL="457200" algn="ctr" rtl="0" fontAlgn="base">
                    <a:spcBef>
                      <a:spcPct val="0"/>
                    </a:spcBef>
                    <a:spcAft>
                      <a:spcPct val="0"/>
                    </a:spcAft>
                    <a:defRPr b="1" kern="1200">
                      <a:solidFill>
                        <a:schemeClr val="tx1"/>
                      </a:solidFill>
                      <a:latin typeface="Tahoma" pitchFamily="34" charset="0"/>
                      <a:ea typeface="+mn-ea"/>
                      <a:cs typeface="+mn-cs"/>
                    </a:defRPr>
                  </a:lvl2pPr>
                  <a:lvl3pPr marL="914400" algn="ctr" rtl="0" fontAlgn="base">
                    <a:spcBef>
                      <a:spcPct val="0"/>
                    </a:spcBef>
                    <a:spcAft>
                      <a:spcPct val="0"/>
                    </a:spcAft>
                    <a:defRPr b="1" kern="1200">
                      <a:solidFill>
                        <a:schemeClr val="tx1"/>
                      </a:solidFill>
                      <a:latin typeface="Tahoma" pitchFamily="34" charset="0"/>
                      <a:ea typeface="+mn-ea"/>
                      <a:cs typeface="+mn-cs"/>
                    </a:defRPr>
                  </a:lvl3pPr>
                  <a:lvl4pPr marL="1371600" algn="ctr" rtl="0" fontAlgn="base">
                    <a:spcBef>
                      <a:spcPct val="0"/>
                    </a:spcBef>
                    <a:spcAft>
                      <a:spcPct val="0"/>
                    </a:spcAft>
                    <a:defRPr b="1" kern="1200">
                      <a:solidFill>
                        <a:schemeClr val="tx1"/>
                      </a:solidFill>
                      <a:latin typeface="Tahoma" pitchFamily="34" charset="0"/>
                      <a:ea typeface="+mn-ea"/>
                      <a:cs typeface="+mn-cs"/>
                    </a:defRPr>
                  </a:lvl4pPr>
                  <a:lvl5pPr marL="1828800" algn="ctr"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pPr algn="ctr"/>
                  <a:r>
                    <a:rPr lang="en-US" sz="2000" b="1" dirty="0">
                      <a:solidFill>
                        <a:srgbClr val="003478"/>
                      </a:solidFill>
                    </a:rPr>
                    <a:t>Our Mission</a:t>
                  </a:r>
                </a:p>
                <a:p>
                  <a:pPr algn="ctr">
                    <a:lnSpc>
                      <a:spcPct val="60000"/>
                    </a:lnSpc>
                  </a:pPr>
                  <a:endParaRPr lang="en-US" sz="2000" b="1" dirty="0">
                    <a:solidFill>
                      <a:srgbClr val="003478"/>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200" b="0" dirty="0">
                      <a:solidFill>
                        <a:srgbClr val="003478"/>
                      </a:solidFill>
                    </a:rPr>
                    <a:t>To be the worldwide value and service leader in</a:t>
                  </a:r>
                  <a:br>
                    <a:rPr lang="en-US" sz="1200" b="0" dirty="0">
                      <a:solidFill>
                        <a:srgbClr val="003478"/>
                      </a:solidFill>
                    </a:rPr>
                  </a:br>
                  <a:r>
                    <a:rPr lang="en-US" sz="1200" b="0" dirty="0">
                      <a:solidFill>
                        <a:srgbClr val="003478"/>
                      </a:solidFill>
                    </a:rPr>
                    <a:t>insurance brokerage, employee benefits, and risk management </a:t>
                  </a:r>
                </a:p>
                <a:p>
                  <a:pPr algn="ctr"/>
                  <a:endParaRPr lang="en-US" sz="1200" b="0" dirty="0">
                    <a:solidFill>
                      <a:srgbClr val="003478"/>
                    </a:solidFill>
                  </a:endParaRPr>
                </a:p>
                <a:p>
                  <a:pPr algn="ctr"/>
                  <a:endParaRPr lang="en-US" sz="1200" dirty="0">
                    <a:solidFill>
                      <a:srgbClr val="003478"/>
                    </a:solidFill>
                  </a:endParaRPr>
                </a:p>
                <a:p>
                  <a:pPr algn="ctr"/>
                  <a:endParaRPr lang="en-US" sz="2000" dirty="0">
                    <a:solidFill>
                      <a:srgbClr val="003478"/>
                    </a:solidFill>
                  </a:endParaRPr>
                </a:p>
                <a:p>
                  <a:pPr algn="ctr"/>
                  <a:r>
                    <a:rPr lang="en-US" sz="2000" b="1" dirty="0">
                      <a:solidFill>
                        <a:srgbClr val="003478"/>
                      </a:solidFill>
                    </a:rPr>
                    <a:t>Our Goal</a:t>
                  </a:r>
                </a:p>
                <a:p>
                  <a:pPr algn="ctr">
                    <a:lnSpc>
                      <a:spcPct val="60000"/>
                    </a:lnSpc>
                  </a:pPr>
                  <a:endParaRPr lang="en-US" sz="2000" b="1" dirty="0">
                    <a:solidFill>
                      <a:srgbClr val="003478"/>
                    </a:solidFill>
                  </a:endParaRPr>
                </a:p>
                <a:p>
                  <a:pPr algn="ctr"/>
                  <a:r>
                    <a:rPr lang="en-US" sz="1200" b="0" dirty="0">
                      <a:solidFill>
                        <a:srgbClr val="003478"/>
                      </a:solidFill>
                    </a:rPr>
                    <a:t>To be the best place to do business and to work</a:t>
                  </a:r>
                  <a:endParaRPr lang="en-US" sz="1000" b="0" dirty="0">
                    <a:solidFill>
                      <a:srgbClr val="003478"/>
                    </a:solidFill>
                  </a:endParaRPr>
                </a:p>
                <a:p>
                  <a:endParaRPr lang="en-US" sz="1000" dirty="0">
                    <a:solidFill>
                      <a:srgbClr val="003478"/>
                    </a:solidFill>
                  </a:endParaRPr>
                </a:p>
              </p:txBody>
            </p:sp>
            <p:sp>
              <p:nvSpPr>
                <p:cNvPr id="26" name="Rectangle 25"/>
                <p:cNvSpPr/>
                <p:nvPr userDrawn="1"/>
              </p:nvSpPr>
              <p:spPr>
                <a:xfrm>
                  <a:off x="2286000" y="5750150"/>
                  <a:ext cx="4572000" cy="1015663"/>
                </a:xfrm>
                <a:prstGeom prst="rect">
                  <a:avLst/>
                </a:prstGeom>
                <a:solidFill>
                  <a:schemeClr val="bg1"/>
                </a:solidFill>
              </p:spPr>
              <p:txBody>
                <a:bodyPr wrap="square">
                  <a:spAutoFit/>
                </a:bodyPr>
                <a:lstStyle>
                  <a:defPPr>
                    <a:defRPr lang="en-US"/>
                  </a:defPPr>
                  <a:lvl1pPr algn="ctr" rtl="0" fontAlgn="base">
                    <a:spcBef>
                      <a:spcPct val="0"/>
                    </a:spcBef>
                    <a:spcAft>
                      <a:spcPct val="0"/>
                    </a:spcAft>
                    <a:defRPr b="1" kern="1200">
                      <a:solidFill>
                        <a:schemeClr val="tx1"/>
                      </a:solidFill>
                      <a:latin typeface="Tahoma" pitchFamily="34" charset="0"/>
                      <a:ea typeface="+mn-ea"/>
                      <a:cs typeface="+mn-cs"/>
                    </a:defRPr>
                  </a:lvl1pPr>
                  <a:lvl2pPr marL="457200" algn="ctr" rtl="0" fontAlgn="base">
                    <a:spcBef>
                      <a:spcPct val="0"/>
                    </a:spcBef>
                    <a:spcAft>
                      <a:spcPct val="0"/>
                    </a:spcAft>
                    <a:defRPr b="1" kern="1200">
                      <a:solidFill>
                        <a:schemeClr val="tx1"/>
                      </a:solidFill>
                      <a:latin typeface="Tahoma" pitchFamily="34" charset="0"/>
                      <a:ea typeface="+mn-ea"/>
                      <a:cs typeface="+mn-cs"/>
                    </a:defRPr>
                  </a:lvl2pPr>
                  <a:lvl3pPr marL="914400" algn="ctr" rtl="0" fontAlgn="base">
                    <a:spcBef>
                      <a:spcPct val="0"/>
                    </a:spcBef>
                    <a:spcAft>
                      <a:spcPct val="0"/>
                    </a:spcAft>
                    <a:defRPr b="1" kern="1200">
                      <a:solidFill>
                        <a:schemeClr val="tx1"/>
                      </a:solidFill>
                      <a:latin typeface="Tahoma" pitchFamily="34" charset="0"/>
                      <a:ea typeface="+mn-ea"/>
                      <a:cs typeface="+mn-cs"/>
                    </a:defRPr>
                  </a:lvl3pPr>
                  <a:lvl4pPr marL="1371600" algn="ctr" rtl="0" fontAlgn="base">
                    <a:spcBef>
                      <a:spcPct val="0"/>
                    </a:spcBef>
                    <a:spcAft>
                      <a:spcPct val="0"/>
                    </a:spcAft>
                    <a:defRPr b="1" kern="1200">
                      <a:solidFill>
                        <a:schemeClr val="tx1"/>
                      </a:solidFill>
                      <a:latin typeface="Tahoma" pitchFamily="34" charset="0"/>
                      <a:ea typeface="+mn-ea"/>
                      <a:cs typeface="+mn-cs"/>
                    </a:defRPr>
                  </a:lvl4pPr>
                  <a:lvl5pPr marL="1828800" algn="ctr"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pPr algn="ctr"/>
                  <a:r>
                    <a:rPr lang="en-US" sz="1000" b="0" dirty="0">
                      <a:solidFill>
                        <a:srgbClr val="003478"/>
                      </a:solidFill>
                    </a:rPr>
                    <a:t>www.lockton.com</a:t>
                  </a:r>
                </a:p>
                <a:p>
                  <a:pPr algn="ctr"/>
                  <a:endParaRPr lang="en-US" sz="1000" dirty="0">
                    <a:solidFill>
                      <a:srgbClr val="003478"/>
                    </a:solidFill>
                  </a:endParaRPr>
                </a:p>
                <a:p>
                  <a:pPr algn="ctr"/>
                  <a:endParaRPr lang="en-US" sz="1000" dirty="0">
                    <a:solidFill>
                      <a:srgbClr val="003478"/>
                    </a:solidFill>
                  </a:endParaRPr>
                </a:p>
                <a:p>
                  <a:pPr marL="0" marR="0" indent="0" algn="ctr" defTabSz="914400" rtl="0" eaLnBrk="1" fontAlgn="base" latinLnBrk="0" hangingPunct="1">
                    <a:lnSpc>
                      <a:spcPct val="100000"/>
                    </a:lnSpc>
                    <a:spcBef>
                      <a:spcPct val="0"/>
                    </a:spcBef>
                    <a:spcAft>
                      <a:spcPct val="0"/>
                    </a:spcAft>
                    <a:buClrTx/>
                    <a:buSzTx/>
                    <a:buFontTx/>
                    <a:buNone/>
                    <a:tabLst/>
                    <a:defRPr/>
                  </a:pPr>
                  <a:endParaRPr lang="en-US" sz="800" baseline="0" dirty="0">
                    <a:solidFill>
                      <a:srgbClr val="003478"/>
                    </a:solidFill>
                  </a:endParaRPr>
                </a:p>
                <a:p>
                  <a:pPr algn="ctr"/>
                  <a:endParaRPr lang="en-US" sz="1000" dirty="0">
                    <a:solidFill>
                      <a:srgbClr val="003478"/>
                    </a:solidFill>
                  </a:endParaRPr>
                </a:p>
                <a:p>
                  <a:pPr algn="ctr"/>
                  <a:r>
                    <a:rPr lang="en-US" sz="600" b="0" dirty="0">
                      <a:solidFill>
                        <a:srgbClr val="003478"/>
                      </a:solidFill>
                    </a:rPr>
                    <a:t>© 2015 Lockton, Inc. All rights reserved.</a:t>
                  </a:r>
                </a:p>
                <a:p>
                  <a:pPr algn="ctr"/>
                  <a:r>
                    <a:rPr lang="en-US" sz="600" b="0" dirty="0">
                      <a:solidFill>
                        <a:srgbClr val="003478"/>
                      </a:solidFill>
                    </a:rPr>
                    <a:t>Images</a:t>
                  </a:r>
                  <a:r>
                    <a:rPr lang="en-US" sz="600" b="0" baseline="0" dirty="0">
                      <a:solidFill>
                        <a:srgbClr val="003478"/>
                      </a:solidFill>
                    </a:rPr>
                    <a:t> </a:t>
                  </a:r>
                  <a:r>
                    <a:rPr lang="en-US" sz="600" b="0" dirty="0">
                      <a:solidFill>
                        <a:srgbClr val="003478"/>
                      </a:solidFill>
                    </a:rPr>
                    <a:t>© 2015 Thinkstock. All rights reserved.</a:t>
                  </a:r>
                </a:p>
              </p:txBody>
            </p:sp>
          </p:grpSp>
        </p:gr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9068" y="4909762"/>
              <a:ext cx="1504188" cy="873252"/>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ection Slide">
    <p:spTree>
      <p:nvGrpSpPr>
        <p:cNvPr id="1" name=""/>
        <p:cNvGrpSpPr/>
        <p:nvPr/>
      </p:nvGrpSpPr>
      <p:grpSpPr>
        <a:xfrm>
          <a:off x="0" y="0"/>
          <a:ext cx="0" cy="0"/>
          <a:chOff x="0" y="0"/>
          <a:chExt cx="0" cy="0"/>
        </a:xfrm>
      </p:grpSpPr>
      <p:cxnSp>
        <p:nvCxnSpPr>
          <p:cNvPr id="4" name="Straight Connector 3"/>
          <p:cNvCxnSpPr/>
          <p:nvPr userDrawn="1"/>
        </p:nvCxnSpPr>
        <p:spPr bwMode="auto">
          <a:xfrm>
            <a:off x="0" y="5199063"/>
            <a:ext cx="9144000" cy="158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5" name="Rectangle 4"/>
          <p:cNvSpPr>
            <a:spLocks noChangeArrowheads="1"/>
          </p:cNvSpPr>
          <p:nvPr userDrawn="1"/>
        </p:nvSpPr>
        <p:spPr bwMode="auto">
          <a:xfrm>
            <a:off x="0" y="2855913"/>
            <a:ext cx="9144000" cy="2409825"/>
          </a:xfrm>
          <a:prstGeom prst="rect">
            <a:avLst/>
          </a:prstGeom>
          <a:solidFill>
            <a:schemeClr val="bg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b="1" dirty="0">
              <a:latin typeface="Tahoma" pitchFamily="34" charset="0"/>
            </a:endParaRPr>
          </a:p>
        </p:txBody>
      </p:sp>
      <p:grpSp>
        <p:nvGrpSpPr>
          <p:cNvPr id="6" name="Group 22"/>
          <p:cNvGrpSpPr/>
          <p:nvPr userDrawn="1"/>
        </p:nvGrpSpPr>
        <p:grpSpPr>
          <a:xfrm>
            <a:off x="-1" y="2973191"/>
            <a:ext cx="7072830" cy="2169925"/>
            <a:chOff x="-1" y="4329629"/>
            <a:chExt cx="7072830" cy="1497889"/>
          </a:xfrm>
          <a:solidFill>
            <a:srgbClr val="003478"/>
          </a:solidFill>
        </p:grpSpPr>
        <p:sp>
          <p:nvSpPr>
            <p:cNvPr id="7" name="Parallelogram 6"/>
            <p:cNvSpPr/>
            <p:nvPr/>
          </p:nvSpPr>
          <p:spPr bwMode="auto">
            <a:xfrm>
              <a:off x="-1" y="4329629"/>
              <a:ext cx="7072830" cy="1497889"/>
            </a:xfrm>
            <a:prstGeom prst="parallelogram">
              <a:avLst>
                <a:gd name="adj" fmla="val 75000"/>
              </a:avLst>
            </a:prstGeom>
            <a:grpFill/>
            <a:ln w="9525" cap="flat" cmpd="sng" algn="ctr">
              <a:noFill/>
              <a:prstDash val="solid"/>
              <a:round/>
              <a:headEnd type="none" w="med" len="med"/>
              <a:tailEnd type="none" w="med" len="med"/>
            </a:ln>
            <a:effectLst/>
          </p:spPr>
          <p:txBody>
            <a:bodyPr wrap="none" anchor="ctr"/>
            <a:lstStyle/>
            <a:p>
              <a:pPr algn="ctr">
                <a:defRPr/>
              </a:pPr>
              <a:endParaRPr lang="en-US" b="1" dirty="0">
                <a:latin typeface="Tahoma" pitchFamily="34" charset="0"/>
              </a:endParaRPr>
            </a:p>
          </p:txBody>
        </p:sp>
        <p:sp>
          <p:nvSpPr>
            <p:cNvPr id="8" name="Rectangle 7"/>
            <p:cNvSpPr/>
            <p:nvPr/>
          </p:nvSpPr>
          <p:spPr bwMode="auto">
            <a:xfrm>
              <a:off x="0" y="4329629"/>
              <a:ext cx="4540787" cy="1486872"/>
            </a:xfrm>
            <a:prstGeom prst="rect">
              <a:avLst/>
            </a:prstGeom>
            <a:grpFill/>
            <a:ln w="9525" cap="flat" cmpd="sng" algn="ctr">
              <a:noFill/>
              <a:prstDash val="solid"/>
              <a:round/>
              <a:headEnd type="none" w="med" len="med"/>
              <a:tailEnd type="none" w="med" len="med"/>
            </a:ln>
            <a:effectLst/>
          </p:spPr>
          <p:txBody>
            <a:bodyPr wrap="none" anchor="ctr"/>
            <a:lstStyle/>
            <a:p>
              <a:pPr algn="ctr">
                <a:defRPr/>
              </a:pPr>
              <a:endParaRPr lang="en-US" b="1" dirty="0">
                <a:latin typeface="Tahoma" pitchFamily="34" charset="0"/>
              </a:endParaRPr>
            </a:p>
          </p:txBody>
        </p:sp>
      </p:grpSp>
      <p:pic>
        <p:nvPicPr>
          <p:cNvPr id="9" name="Picture 100" descr="Lockton logo 50m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46875" y="3708400"/>
            <a:ext cx="1790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bwMode="auto">
          <a:xfrm>
            <a:off x="0" y="2913063"/>
            <a:ext cx="9144000" cy="158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11" name="Straight Connector 10"/>
          <p:cNvCxnSpPr/>
          <p:nvPr userDrawn="1"/>
        </p:nvCxnSpPr>
        <p:spPr bwMode="auto">
          <a:xfrm>
            <a:off x="-11113" y="5194300"/>
            <a:ext cx="9144001"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26" name="Rectangle 2"/>
          <p:cNvSpPr>
            <a:spLocks noGrp="1" noChangeArrowheads="1"/>
          </p:cNvSpPr>
          <p:nvPr>
            <p:ph type="ctrTitle"/>
          </p:nvPr>
        </p:nvSpPr>
        <p:spPr>
          <a:xfrm>
            <a:off x="381000" y="3180165"/>
            <a:ext cx="4927979" cy="1160743"/>
          </a:xfrm>
          <a:prstGeom prst="rect">
            <a:avLst/>
          </a:prstGeom>
        </p:spPr>
        <p:txBody>
          <a:bodyPr/>
          <a:lstStyle>
            <a:lvl1pPr>
              <a:defRPr>
                <a:solidFill>
                  <a:schemeClr val="bg1"/>
                </a:solidFill>
              </a:defRPr>
            </a:lvl1pPr>
          </a:lstStyle>
          <a:p>
            <a:r>
              <a:rPr lang="en-US" dirty="0"/>
              <a:t>Click to edit Master title style</a:t>
            </a:r>
          </a:p>
        </p:txBody>
      </p:sp>
      <p:sp>
        <p:nvSpPr>
          <p:cNvPr id="27" name="Rectangle 3"/>
          <p:cNvSpPr>
            <a:spLocks noGrp="1" noChangeArrowheads="1"/>
          </p:cNvSpPr>
          <p:nvPr>
            <p:ph type="subTitle" idx="1"/>
          </p:nvPr>
        </p:nvSpPr>
        <p:spPr>
          <a:xfrm>
            <a:off x="381000" y="4274615"/>
            <a:ext cx="4918113" cy="762000"/>
          </a:xfrm>
        </p:spPr>
        <p:txBody>
          <a:bodyPr/>
          <a:lstStyle>
            <a:lvl1pPr marL="0" indent="0">
              <a:buFont typeface="Wingdings" pitchFamily="2" charset="2"/>
              <a:buNone/>
              <a:defRPr>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34319123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28016" y="6495288"/>
            <a:ext cx="405384" cy="301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04800" y="198438"/>
            <a:ext cx="83820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19200"/>
            <a:ext cx="83820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52400" y="6492875"/>
            <a:ext cx="381000" cy="365125"/>
          </a:xfrm>
          <a:prstGeom prst="rect">
            <a:avLst/>
          </a:prstGeom>
        </p:spPr>
        <p:txBody>
          <a:bodyPr vert="horz" lIns="91440" tIns="45720" rIns="91440" bIns="45720" rtlCol="0" anchor="ctr"/>
          <a:lstStyle>
            <a:lvl1pPr algn="l">
              <a:defRPr sz="900">
                <a:solidFill>
                  <a:schemeClr val="bg1"/>
                </a:solidFill>
                <a:latin typeface="Tahoma" pitchFamily="34" charset="0"/>
                <a:cs typeface="Tahoma" pitchFamily="34" charset="0"/>
              </a:defRPr>
            </a:lvl1pPr>
          </a:lstStyle>
          <a:p>
            <a:fld id="{85C30599-15E3-4E18-A641-2A89B55708CC}" type="slidenum">
              <a:rPr lang="en-US" smtClean="0"/>
              <a:pPr/>
              <a:t>‹#›</a:t>
            </a:fld>
            <a:endParaRPr lang="en-US" dirty="0"/>
          </a:p>
        </p:txBody>
      </p:sp>
      <p:sp>
        <p:nvSpPr>
          <p:cNvPr id="8" name="Rectangle 7"/>
          <p:cNvSpPr/>
          <p:nvPr/>
        </p:nvSpPr>
        <p:spPr>
          <a:xfrm flipH="1">
            <a:off x="0" y="6495288"/>
            <a:ext cx="100584" cy="301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836529"/>
            <a:ext cx="9144000" cy="25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3"/>
          </p:nvPr>
        </p:nvSpPr>
        <p:spPr>
          <a:xfrm>
            <a:off x="609600" y="6416675"/>
            <a:ext cx="2895600" cy="365125"/>
          </a:xfrm>
          <a:prstGeom prst="rect">
            <a:avLst/>
          </a:prstGeom>
        </p:spPr>
        <p:txBody>
          <a:bodyPr vert="horz" lIns="91440" tIns="45720" rIns="91440" bIns="45720" rtlCol="0" anchor="b"/>
          <a:lstStyle>
            <a:lvl1pPr algn="l">
              <a:defRPr sz="600">
                <a:solidFill>
                  <a:schemeClr val="tx1">
                    <a:tint val="75000"/>
                  </a:schemeClr>
                </a:solidFill>
                <a:latin typeface="Tahoma" panose="020B0604030504040204" pitchFamily="34" charset="0"/>
              </a:defRPr>
            </a:lvl1pPr>
          </a:lstStyle>
          <a:p>
            <a:r>
              <a:rPr lang="en-US" dirty="0"/>
              <a:t>s:\filepath</a:t>
            </a:r>
          </a:p>
        </p:txBody>
      </p:sp>
      <p:pic>
        <p:nvPicPr>
          <p:cNvPr id="11" name="Picture 10" descr="Lockton Logo 13mm.emf"/>
          <p:cNvPicPr>
            <a:picLocks noChangeAspect="1"/>
          </p:cNvPicPr>
          <p:nvPr/>
        </p:nvPicPr>
        <p:blipFill>
          <a:blip r:embed="rId10" cstate="print"/>
          <a:stretch>
            <a:fillRect/>
          </a:stretch>
        </p:blipFill>
        <p:spPr>
          <a:xfrm>
            <a:off x="8457750" y="6475500"/>
            <a:ext cx="686250" cy="382500"/>
          </a:xfrm>
          <a:prstGeom prst="rect">
            <a:avLst/>
          </a:prstGeom>
        </p:spPr>
      </p:pic>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Lst>
  <p:hf hdr="0" ftr="0" dt="0"/>
  <p:txStyles>
    <p:titleStyle>
      <a:lvl1pPr algn="l" defTabSz="914400" rtl="0" eaLnBrk="1" latinLnBrk="0" hangingPunct="1">
        <a:spcBef>
          <a:spcPct val="0"/>
        </a:spcBef>
        <a:buNone/>
        <a:defRPr sz="2400" kern="1200">
          <a:solidFill>
            <a:schemeClr val="accent1"/>
          </a:solidFill>
          <a:latin typeface="Tahoma" pitchFamily="34" charset="0"/>
          <a:ea typeface="+mj-ea"/>
          <a:cs typeface="Tahoma" pitchFamily="34" charset="0"/>
        </a:defRPr>
      </a:lvl1pPr>
    </p:titleStyle>
    <p:bodyStyle>
      <a:lvl1pPr marL="228600" marR="0" indent="-228600" algn="l" defTabSz="914400" rtl="0" eaLnBrk="1" fontAlgn="base" latinLnBrk="0" hangingPunct="1">
        <a:lnSpc>
          <a:spcPct val="100000"/>
        </a:lnSpc>
        <a:spcBef>
          <a:spcPct val="50000"/>
        </a:spcBef>
        <a:spcAft>
          <a:spcPct val="0"/>
        </a:spcAft>
        <a:buClr>
          <a:srgbClr val="003478"/>
        </a:buClr>
        <a:buSzPct val="75000"/>
        <a:buFont typeface="Wingdings" pitchFamily="2" charset="2"/>
        <a:buChar char="v"/>
        <a:tabLst/>
        <a:defRPr sz="1800" kern="1200">
          <a:solidFill>
            <a:schemeClr val="tx1"/>
          </a:solidFill>
          <a:latin typeface="Tahoma" pitchFamily="34" charset="0"/>
          <a:ea typeface="+mn-ea"/>
          <a:cs typeface="Tahoma" pitchFamily="34" charset="0"/>
        </a:defRPr>
      </a:lvl1pPr>
      <a:lvl2pPr marL="400050" marR="0" indent="-171450" algn="l" defTabSz="914400" rtl="0" eaLnBrk="1" fontAlgn="base" latinLnBrk="0" hangingPunct="1">
        <a:lnSpc>
          <a:spcPct val="100000"/>
        </a:lnSpc>
        <a:spcBef>
          <a:spcPct val="20000"/>
        </a:spcBef>
        <a:spcAft>
          <a:spcPct val="0"/>
        </a:spcAft>
        <a:buClr>
          <a:srgbClr val="003478"/>
        </a:buClr>
        <a:buSzPct val="70000"/>
        <a:buFont typeface="Wingdings 3" pitchFamily="18" charset="2"/>
        <a:buChar char=""/>
        <a:tabLst/>
        <a:defRPr sz="1600" kern="1200">
          <a:solidFill>
            <a:schemeClr val="tx1"/>
          </a:solidFill>
          <a:latin typeface="Tahoma" pitchFamily="34" charset="0"/>
          <a:ea typeface="+mn-ea"/>
          <a:cs typeface="Tahoma" pitchFamily="34" charset="0"/>
        </a:defRPr>
      </a:lvl2pPr>
      <a:lvl3pPr marL="571500" marR="0" indent="-171450" algn="l" defTabSz="914400" rtl="0" eaLnBrk="1" fontAlgn="base" latinLnBrk="0" hangingPunct="1">
        <a:lnSpc>
          <a:spcPct val="100000"/>
        </a:lnSpc>
        <a:spcBef>
          <a:spcPct val="20000"/>
        </a:spcBef>
        <a:spcAft>
          <a:spcPct val="0"/>
        </a:spcAft>
        <a:buClr>
          <a:srgbClr val="003478"/>
        </a:buClr>
        <a:buSzPct val="70000"/>
        <a:buFont typeface="Wingdings" pitchFamily="2" charset="2"/>
        <a:buChar char="²"/>
        <a:tabLst/>
        <a:defRPr sz="1400" kern="1200">
          <a:solidFill>
            <a:schemeClr val="tx1"/>
          </a:solidFill>
          <a:latin typeface="Tahoma" pitchFamily="34" charset="0"/>
          <a:ea typeface="+mn-ea"/>
          <a:cs typeface="Tahoma" pitchFamily="34" charset="0"/>
        </a:defRPr>
      </a:lvl3pPr>
      <a:lvl4pPr marL="742950" marR="0" indent="-171450" algn="l" defTabSz="914400" rtl="0" eaLnBrk="1" fontAlgn="base" latinLnBrk="0" hangingPunct="1">
        <a:lnSpc>
          <a:spcPct val="100000"/>
        </a:lnSpc>
        <a:spcBef>
          <a:spcPct val="20000"/>
        </a:spcBef>
        <a:spcAft>
          <a:spcPct val="0"/>
        </a:spcAft>
        <a:buClr>
          <a:srgbClr val="003478"/>
        </a:buClr>
        <a:buSzPct val="70000"/>
        <a:buFont typeface="Wingdings 2" pitchFamily="18" charset="2"/>
        <a:buChar char="÷"/>
        <a:tabLst/>
        <a:defRPr sz="1200" kern="1200">
          <a:solidFill>
            <a:schemeClr val="tx1"/>
          </a:solidFill>
          <a:latin typeface="Tahoma" pitchFamily="34" charset="0"/>
          <a:ea typeface="+mn-ea"/>
          <a:cs typeface="Tahoma" pitchFamily="34" charset="0"/>
        </a:defRPr>
      </a:lvl4pPr>
      <a:lvl5pPr marL="857250" marR="0" indent="-114300" algn="l" defTabSz="914400" rtl="0" eaLnBrk="1" fontAlgn="base" latinLnBrk="0" hangingPunct="1">
        <a:lnSpc>
          <a:spcPct val="100000"/>
        </a:lnSpc>
        <a:spcBef>
          <a:spcPct val="40000"/>
        </a:spcBef>
        <a:spcAft>
          <a:spcPct val="0"/>
        </a:spcAft>
        <a:buClr>
          <a:srgbClr val="003478"/>
        </a:buClr>
        <a:buSzPct val="85000"/>
        <a:buFont typeface="Wingdings" pitchFamily="2" charset="2"/>
        <a:buChar char="ú"/>
        <a:tabLst/>
        <a:defRPr sz="1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businessroundtable.org/resources/brt-letter-response-eeoc-actions-targeting-employer-wellness-program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152400" y="5338227"/>
            <a:ext cx="5410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chemeClr val="accent1"/>
                </a:solidFill>
                <a:latin typeface="Tahoma" pitchFamily="34" charset="0"/>
              </a:rPr>
              <a:t>Presented by</a:t>
            </a:r>
          </a:p>
          <a:p>
            <a:pPr eaLnBrk="1" hangingPunct="1">
              <a:spcBef>
                <a:spcPct val="50000"/>
              </a:spcBef>
            </a:pPr>
            <a:r>
              <a:rPr lang="en-US" altLang="en-US" sz="1600" b="1" dirty="0">
                <a:solidFill>
                  <a:schemeClr val="accent1"/>
                </a:solidFill>
                <a:latin typeface="Tahoma" pitchFamily="34" charset="0"/>
              </a:rPr>
              <a:t>Mark Holloway, JD, LL.M, CEBS</a:t>
            </a:r>
          </a:p>
          <a:p>
            <a:pPr eaLnBrk="1" hangingPunct="1"/>
            <a:r>
              <a:rPr lang="en-US" altLang="en-US" sz="1400" dirty="0">
                <a:solidFill>
                  <a:schemeClr val="accent1"/>
                </a:solidFill>
                <a:latin typeface="Tahoma" pitchFamily="34" charset="0"/>
              </a:rPr>
              <a:t>Compliance Services</a:t>
            </a:r>
          </a:p>
          <a:p>
            <a:pPr eaLnBrk="1" hangingPunct="1"/>
            <a:r>
              <a:rPr lang="en-US" altLang="en-US" sz="1400" dirty="0">
                <a:solidFill>
                  <a:schemeClr val="accent1"/>
                </a:solidFill>
                <a:latin typeface="Tahoma" pitchFamily="34" charset="0"/>
              </a:rPr>
              <a:t>Lockton Benefit Group</a:t>
            </a:r>
          </a:p>
        </p:txBody>
      </p:sp>
      <p:sp>
        <p:nvSpPr>
          <p:cNvPr id="6" name="Title 5"/>
          <p:cNvSpPr>
            <a:spLocks noGrp="1"/>
          </p:cNvSpPr>
          <p:nvPr>
            <p:ph type="ctrTitle"/>
          </p:nvPr>
        </p:nvSpPr>
        <p:spPr>
          <a:xfrm>
            <a:off x="2514600" y="2438400"/>
            <a:ext cx="6491705" cy="990600"/>
          </a:xfrm>
        </p:spPr>
        <p:txBody>
          <a:bodyPr/>
          <a:lstStyle/>
          <a:p>
            <a:r>
              <a:rPr lang="en-US" altLang="en-US" dirty="0"/>
              <a:t>Legislative Update—What’s in Store for 2015 </a:t>
            </a:r>
            <a:endParaRPr lang="en-US" dirty="0"/>
          </a:p>
        </p:txBody>
      </p:sp>
      <p:sp>
        <p:nvSpPr>
          <p:cNvPr id="9" name="Subtitle 8"/>
          <p:cNvSpPr>
            <a:spLocks noGrp="1"/>
          </p:cNvSpPr>
          <p:nvPr>
            <p:ph type="subTitle" idx="1"/>
          </p:nvPr>
        </p:nvSpPr>
        <p:spPr>
          <a:xfrm>
            <a:off x="2514600" y="3505200"/>
            <a:ext cx="5638800" cy="381000"/>
          </a:xfrm>
        </p:spPr>
        <p:txBody>
          <a:bodyPr/>
          <a:lstStyle/>
          <a:p>
            <a:r>
              <a:rPr lang="en-US" altLang="en-US" dirty="0"/>
              <a:t>Dallas WEB • January 27, 2015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80872" y="1371600"/>
            <a:ext cx="1824927" cy="4260061"/>
          </a:xfrm>
          <a:prstGeom prst="rect">
            <a:avLst/>
          </a:prstGeom>
          <a:gradFill>
            <a:gsLst>
              <a:gs pos="0">
                <a:srgbClr val="3F9C35"/>
              </a:gs>
              <a:gs pos="100000">
                <a:schemeClr val="accent2"/>
              </a:gs>
            </a:gsLst>
            <a:lin ang="16200000" scaled="1"/>
          </a:gradFill>
          <a:ln>
            <a:noFill/>
          </a:ln>
          <a:scene3d>
            <a:camera prst="orthographicFront"/>
            <a:lightRig rig="threePt" dir="t">
              <a:rot lat="0" lon="0" rev="8700000"/>
            </a:lightRig>
          </a:scene3d>
          <a:sp3d prstMaterial="plastic">
            <a:bevelT w="889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bg1"/>
              </a:solidFill>
            </a:endParaRPr>
          </a:p>
          <a:p>
            <a:pPr algn="ctr">
              <a:defRPr/>
            </a:pPr>
            <a:endParaRPr lang="en-US" sz="1200" b="1" dirty="0">
              <a:solidFill>
                <a:schemeClr val="bg1"/>
              </a:solidFill>
            </a:endParaRPr>
          </a:p>
          <a:p>
            <a:pPr algn="ctr">
              <a:defRPr/>
            </a:pPr>
            <a:endParaRPr lang="en-US" sz="1200" b="1" dirty="0">
              <a:solidFill>
                <a:schemeClr val="bg1"/>
              </a:solidFill>
            </a:endParaRPr>
          </a:p>
          <a:p>
            <a:pPr algn="ctr">
              <a:defRPr/>
            </a:pPr>
            <a:endParaRPr lang="en-US" sz="1200" b="1" dirty="0">
              <a:solidFill>
                <a:schemeClr val="bg1"/>
              </a:solidFill>
            </a:endParaRPr>
          </a:p>
        </p:txBody>
      </p:sp>
      <p:sp>
        <p:nvSpPr>
          <p:cNvPr id="1741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Minimum Essential Coverage and Minimum Value Coverage</a:t>
            </a:r>
          </a:p>
        </p:txBody>
      </p:sp>
      <p:sp>
        <p:nvSpPr>
          <p:cNvPr id="17414" name="Content Placeholder 2"/>
          <p:cNvSpPr>
            <a:spLocks noGrp="1"/>
          </p:cNvSpPr>
          <p:nvPr>
            <p:ph idx="1"/>
          </p:nvPr>
        </p:nvSpPr>
        <p:spPr>
          <a:xfrm>
            <a:off x="258763" y="1038225"/>
            <a:ext cx="5075237" cy="5210175"/>
          </a:xfrm>
        </p:spPr>
        <p:txBody>
          <a:bodyPr/>
          <a:lstStyle/>
          <a:p>
            <a:r>
              <a:rPr lang="en-US" altLang="en-US" sz="1800" dirty="0"/>
              <a:t>Employer offering minimum essential coverage (MEC) to FTEs and their children</a:t>
            </a:r>
          </a:p>
          <a:p>
            <a:pPr lvl="1"/>
            <a:r>
              <a:rPr lang="en-US" altLang="en-US" sz="1600" dirty="0"/>
              <a:t>Prevents Tier 1 penalty</a:t>
            </a:r>
          </a:p>
          <a:p>
            <a:pPr lvl="1"/>
            <a:r>
              <a:rPr lang="en-US" altLang="en-US" sz="1600" b="1" dirty="0"/>
              <a:t>MEC = employer coverage </a:t>
            </a:r>
            <a:r>
              <a:rPr lang="en-US" altLang="en-US" sz="1600" dirty="0"/>
              <a:t>(other than excepted benefits)</a:t>
            </a:r>
          </a:p>
          <a:p>
            <a:r>
              <a:rPr lang="en-US" altLang="en-US" sz="1800" dirty="0"/>
              <a:t>Also will need to offer FTEs (but not children) minimum value (MV) and affordable coverage</a:t>
            </a:r>
          </a:p>
          <a:p>
            <a:pPr lvl="1"/>
            <a:r>
              <a:rPr lang="en-US" altLang="en-US" sz="1600" dirty="0"/>
              <a:t>Prevents Tier 2 penalty</a:t>
            </a:r>
          </a:p>
          <a:p>
            <a:pPr lvl="1"/>
            <a:r>
              <a:rPr lang="en-US" altLang="en-US" sz="1600" b="1" dirty="0"/>
              <a:t>MV = 60% actuarial value</a:t>
            </a:r>
            <a:r>
              <a:rPr lang="en-US" altLang="en-US" sz="1600" dirty="0"/>
              <a:t> (based on typical self-insured plans)</a:t>
            </a:r>
          </a:p>
          <a:p>
            <a:pPr lvl="1"/>
            <a:r>
              <a:rPr lang="en-US" altLang="en-US" sz="1600" dirty="0"/>
              <a:t>Only the coverage offered to </a:t>
            </a:r>
            <a:r>
              <a:rPr lang="en-US" altLang="en-US" sz="1600" i="1" u="sng" dirty="0"/>
              <a:t>FTE’s</a:t>
            </a:r>
            <a:r>
              <a:rPr lang="en-US" altLang="en-US" sz="1600" dirty="0"/>
              <a:t> need be MV and affordable to avoid Tier 2 </a:t>
            </a:r>
          </a:p>
          <a:p>
            <a:pPr lvl="2"/>
            <a:r>
              <a:rPr lang="en-US" altLang="en-US" sz="1400" dirty="0"/>
              <a:t>Children’s coverage does not </a:t>
            </a:r>
          </a:p>
          <a:p>
            <a:pPr lvl="2"/>
            <a:r>
              <a:rPr lang="en-US" altLang="en-US" sz="1400" dirty="0"/>
              <a:t>No coverage offer required for spouses</a:t>
            </a:r>
          </a:p>
        </p:txBody>
      </p:sp>
      <p:cxnSp>
        <p:nvCxnSpPr>
          <p:cNvPr id="20" name="Straight Connector 19"/>
          <p:cNvCxnSpPr/>
          <p:nvPr/>
        </p:nvCxnSpPr>
        <p:spPr>
          <a:xfrm>
            <a:off x="6410325" y="3079750"/>
            <a:ext cx="1895475"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74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2879725"/>
            <a:ext cx="91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3738" y="1779588"/>
            <a:ext cx="156686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9938" y="3989388"/>
            <a:ext cx="156686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9575" y="5199063"/>
            <a:ext cx="22685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museumofintellectualproperty.org/images_main/Generic_can_of_lite_beer_no._55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6675" y="1112838"/>
            <a:ext cx="258762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Minimum Value Lite Plans</a:t>
            </a:r>
          </a:p>
        </p:txBody>
      </p:sp>
      <p:sp>
        <p:nvSpPr>
          <p:cNvPr id="18436" name="Content Placeholder 2"/>
          <p:cNvSpPr>
            <a:spLocks noGrp="1"/>
          </p:cNvSpPr>
          <p:nvPr>
            <p:ph idx="1"/>
          </p:nvPr>
        </p:nvSpPr>
        <p:spPr>
          <a:xfrm>
            <a:off x="258763" y="1038225"/>
            <a:ext cx="5989637" cy="5438775"/>
          </a:xfrm>
        </p:spPr>
        <p:txBody>
          <a:bodyPr/>
          <a:lstStyle/>
          <a:p>
            <a:pPr marL="0" indent="0">
              <a:buNone/>
            </a:pPr>
            <a:r>
              <a:rPr lang="en-US" altLang="en-US" b="1" dirty="0">
                <a:solidFill>
                  <a:schemeClr val="accent4"/>
                </a:solidFill>
              </a:rPr>
              <a:t>Dilemma: </a:t>
            </a:r>
          </a:p>
          <a:p>
            <a:r>
              <a:rPr lang="en-US" altLang="en-US" dirty="0"/>
              <a:t>Offer MEC </a:t>
            </a:r>
            <a:r>
              <a:rPr lang="en-US" altLang="en-US" i="1" u="sng" dirty="0"/>
              <a:t>and</a:t>
            </a:r>
            <a:r>
              <a:rPr lang="en-US" altLang="en-US" dirty="0"/>
              <a:t> traditional Minimum Value coverage? (adverse selection risk)</a:t>
            </a:r>
          </a:p>
          <a:p>
            <a:r>
              <a:rPr lang="en-US" altLang="en-US" dirty="0"/>
              <a:t>Offer only MEC and take your chances with Tier 2 penalties?</a:t>
            </a:r>
          </a:p>
          <a:p>
            <a:endParaRPr lang="en-US" altLang="en-US" dirty="0"/>
          </a:p>
          <a:p>
            <a:pPr marL="0" indent="0">
              <a:buNone/>
            </a:pPr>
            <a:r>
              <a:rPr lang="en-US" altLang="en-US" b="1" dirty="0">
                <a:solidFill>
                  <a:schemeClr val="accent4"/>
                </a:solidFill>
              </a:rPr>
              <a:t>Solution: MV “Lite” Plans</a:t>
            </a:r>
          </a:p>
          <a:p>
            <a:r>
              <a:rPr lang="en-US" altLang="en-US" dirty="0"/>
              <a:t>Exploit likely errors in data underlying feds’ own MV calculator</a:t>
            </a:r>
          </a:p>
          <a:p>
            <a:r>
              <a:rPr lang="en-US" altLang="en-US" dirty="0"/>
              <a:t>Plans without inpatient benefits were meeting MV thresholds . . . never intended</a:t>
            </a:r>
          </a:p>
          <a:p>
            <a:r>
              <a:rPr lang="en-US" altLang="en-US" dirty="0"/>
              <a:t>Very inexpensive way for employer to shield itself from Tier 1 and Tier 2 penalties, although coverage very skimpy</a:t>
            </a:r>
          </a:p>
          <a:p>
            <a:endParaRPr lang="en-US" altLang="en-US" dirty="0"/>
          </a:p>
        </p:txBody>
      </p:sp>
      <p:sp>
        <p:nvSpPr>
          <p:cNvPr id="2" name="Slide Number Placeholder 1"/>
          <p:cNvSpPr>
            <a:spLocks noGrp="1"/>
          </p:cNvSpPr>
          <p:nvPr>
            <p:ph type="sldNum" sz="quarter" idx="12"/>
          </p:nvPr>
        </p:nvSpPr>
        <p:spPr/>
        <p:txBody>
          <a:bodyPr/>
          <a:lstStyle/>
          <a:p>
            <a:fld id="{85C30599-15E3-4E18-A641-2A89B55708C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Minimum Value Lite Plans</a:t>
            </a:r>
          </a:p>
        </p:txBody>
      </p:sp>
      <p:sp>
        <p:nvSpPr>
          <p:cNvPr id="19459" name="Content Placeholder 2"/>
          <p:cNvSpPr>
            <a:spLocks noGrp="1"/>
          </p:cNvSpPr>
          <p:nvPr>
            <p:ph idx="1"/>
          </p:nvPr>
        </p:nvSpPr>
        <p:spPr>
          <a:xfrm>
            <a:off x="304800" y="1219200"/>
            <a:ext cx="5867400" cy="4525963"/>
          </a:xfrm>
        </p:spPr>
        <p:txBody>
          <a:bodyPr/>
          <a:lstStyle/>
          <a:p>
            <a:pPr marL="0" indent="0">
              <a:buNone/>
            </a:pPr>
            <a:r>
              <a:rPr lang="en-US" altLang="en-US" b="1" dirty="0">
                <a:solidFill>
                  <a:schemeClr val="accent4"/>
                </a:solidFill>
              </a:rPr>
              <a:t>Feds Move Quickly After the November, 2014 Election</a:t>
            </a:r>
          </a:p>
          <a:p>
            <a:r>
              <a:rPr lang="en-US" altLang="en-US" dirty="0"/>
              <a:t>Feds announce intention to issue regulations</a:t>
            </a:r>
          </a:p>
          <a:p>
            <a:r>
              <a:rPr lang="en-US" altLang="en-US" dirty="0"/>
              <a:t>These plans won’t satisfy Tier 2</a:t>
            </a:r>
          </a:p>
          <a:p>
            <a:r>
              <a:rPr lang="en-US" altLang="en-US" dirty="0"/>
              <a:t>Limited safe harbor for 2015—Begun enrolling people OR had binding written commitment from carrier by Nov 4, 2014, for PYs beginning not later than March 1, 2015</a:t>
            </a:r>
          </a:p>
          <a:p>
            <a:r>
              <a:rPr lang="en-US" altLang="en-US" dirty="0"/>
              <a:t>BUT, an employee offered no minimum value plan other than an MV Lite plan WON’T be deemed to have an offer of minimum value coverage, and thus won’t be frozen out of subsidies in a public health insurance exchange</a:t>
            </a:r>
          </a:p>
          <a:p>
            <a:r>
              <a:rPr lang="en-US" altLang="en-US" dirty="0"/>
              <a:t>Notice obligation on employers looking to rely on the safe harbor</a:t>
            </a:r>
          </a:p>
          <a:p>
            <a:pPr lvl="1"/>
            <a:r>
              <a:rPr lang="en-US" altLang="en-US" dirty="0"/>
              <a:t>See Lockton </a:t>
            </a:r>
            <a:r>
              <a:rPr lang="en-US" altLang="en-US" i="1" dirty="0"/>
              <a:t>HRAP Alert </a:t>
            </a:r>
            <a:r>
              <a:rPr lang="en-US" altLang="en-US" dirty="0"/>
              <a:t>(Nov. 4, 2014)</a:t>
            </a:r>
          </a:p>
        </p:txBody>
      </p:sp>
      <p:pic>
        <p:nvPicPr>
          <p:cNvPr id="19460" name="Picture 4" descr="60 percen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143000"/>
            <a:ext cx="26225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5C30599-15E3-4E18-A641-2A89B55708C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4" name="Text Placeholder 3"/>
          <p:cNvSpPr>
            <a:spLocks noGrp="1"/>
          </p:cNvSpPr>
          <p:nvPr>
            <p:ph type="body" idx="1"/>
          </p:nvPr>
        </p:nvSpPr>
        <p:spPr/>
        <p:txBody>
          <a:bodyPr/>
          <a:lstStyle/>
          <a:p>
            <a:r>
              <a:rPr lang="en-US" altLang="en-US" dirty="0"/>
              <a:t>Tax Reporting </a:t>
            </a:r>
            <a:br>
              <a:rPr lang="en-US" altLang="en-US" dirty="0"/>
            </a:br>
            <a:r>
              <a:rPr lang="en-US" altLang="en-US" dirty="0"/>
              <a:t>(Code Sections 6055/6056)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anatomy.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97623" y="1219200"/>
            <a:ext cx="6780996"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Health Reform: The Data Hub</a:t>
            </a:r>
          </a:p>
        </p:txBody>
      </p:sp>
      <p:sp>
        <p:nvSpPr>
          <p:cNvPr id="2" name="Rectangle 1"/>
          <p:cNvSpPr/>
          <p:nvPr/>
        </p:nvSpPr>
        <p:spPr>
          <a:xfrm>
            <a:off x="152400" y="1219200"/>
            <a:ext cx="2057400" cy="1828800"/>
          </a:xfrm>
          <a:prstGeom prst="rect">
            <a:avLst/>
          </a:prstGeom>
          <a:solidFill>
            <a:schemeClr val="accent5">
              <a:lumMod val="40000"/>
              <a:lumOff val="60000"/>
            </a:schemeClr>
          </a:solidFill>
          <a:ln w="19050">
            <a:solidFill>
              <a:schemeClr val="accent5"/>
            </a:solidFill>
          </a:ln>
        </p:spPr>
        <p:txBody>
          <a:bodyPr wrap="square" anchor="ctr">
            <a:noAutofit/>
          </a:bodyPr>
          <a:lstStyle/>
          <a:p>
            <a:pPr marL="0" indent="0" algn="ctr">
              <a:buFont typeface="Wingdings" pitchFamily="2" charset="2"/>
              <a:buNone/>
            </a:pPr>
            <a:r>
              <a:rPr lang="en-US" altLang="en-US" sz="1600" dirty="0">
                <a:solidFill>
                  <a:schemeClr val="bg1"/>
                </a:solidFill>
                <a:latin typeface="+mn-lt"/>
              </a:rPr>
              <a:t>How do the employer mandate, individual mandate, and insurance exchanges work together?</a:t>
            </a:r>
          </a:p>
        </p:txBody>
      </p:sp>
      <p:sp>
        <p:nvSpPr>
          <p:cNvPr id="3" name="Slide Number Placeholder 2"/>
          <p:cNvSpPr>
            <a:spLocks noGrp="1"/>
          </p:cNvSpPr>
          <p:nvPr>
            <p:ph type="sldNum" sz="quarter" idx="12"/>
          </p:nvPr>
        </p:nvSpPr>
        <p:spPr/>
        <p:txBody>
          <a:bodyPr/>
          <a:lstStyle/>
          <a:p>
            <a:fld id="{85C30599-15E3-4E18-A641-2A89B55708C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Employer Reporting</a:t>
            </a:r>
          </a:p>
        </p:txBody>
      </p:sp>
      <p:sp>
        <p:nvSpPr>
          <p:cNvPr id="22531" name="Content Placeholder 2"/>
          <p:cNvSpPr>
            <a:spLocks noGrp="1"/>
          </p:cNvSpPr>
          <p:nvPr>
            <p:ph idx="1"/>
          </p:nvPr>
        </p:nvSpPr>
        <p:spPr/>
        <p:txBody>
          <a:bodyPr/>
          <a:lstStyle/>
          <a:p>
            <a:r>
              <a:rPr lang="en-US" altLang="en-US" dirty="0"/>
              <a:t>All Employers Subject to the Employer Mandate</a:t>
            </a:r>
          </a:p>
          <a:p>
            <a:r>
              <a:rPr lang="en-US" altLang="en-US" dirty="0"/>
              <a:t>2015 is First Reporting Year</a:t>
            </a:r>
          </a:p>
          <a:p>
            <a:pPr lvl="1"/>
            <a:r>
              <a:rPr lang="en-US" altLang="en-US" dirty="0"/>
              <a:t>Reporting is CY, regardless of Plan Year</a:t>
            </a:r>
          </a:p>
          <a:p>
            <a:r>
              <a:rPr lang="en-US" altLang="en-US" dirty="0"/>
              <a:t>Dozens of Data Points</a:t>
            </a:r>
          </a:p>
          <a:p>
            <a:r>
              <a:rPr lang="en-US" altLang="en-US" dirty="0"/>
              <a:t>No Final Instructions (as of 1/23/15)</a:t>
            </a:r>
          </a:p>
          <a:p>
            <a:pPr lvl="1"/>
            <a:r>
              <a:rPr lang="en-US" altLang="en-US" dirty="0"/>
              <a:t>IRS says the final instructions are coming</a:t>
            </a:r>
          </a:p>
          <a:p>
            <a:pPr lvl="2"/>
            <a:endParaRPr lang="en-US" altLang="en-US" dirty="0"/>
          </a:p>
          <a:p>
            <a:pPr lvl="2"/>
            <a:endParaRPr lang="en-US" altLang="en-US" dirty="0"/>
          </a:p>
          <a:p>
            <a:pPr lvl="1"/>
            <a:endParaRPr lang="en-US" altLang="en-US" dirty="0"/>
          </a:p>
          <a:p>
            <a:pPr lvl="1"/>
            <a:endParaRPr lang="en-US" altLang="en-US" dirty="0"/>
          </a:p>
          <a:p>
            <a:endParaRPr lang="en-US" altLang="en-US" dirty="0"/>
          </a:p>
        </p:txBody>
      </p:sp>
      <p:pic>
        <p:nvPicPr>
          <p:cNvPr id="22532" name="Picture 4" descr="53224156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1295400"/>
            <a:ext cx="2741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5C30599-15E3-4E18-A641-2A89B55708C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Employer and Insurer Reporting—Forms</a:t>
            </a:r>
          </a:p>
        </p:txBody>
      </p:sp>
      <p:pic>
        <p:nvPicPr>
          <p:cNvPr id="23555" name="Content Placeholder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3538645" y="2982266"/>
            <a:ext cx="1914310" cy="999831"/>
          </a:xfrm>
          <a:ln w="3175">
            <a:solidFill>
              <a:schemeClr val="tx1"/>
            </a:solidFill>
            <a:miter lim="800000"/>
            <a:headEnd/>
            <a:tailEnd/>
          </a:ln>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3810000"/>
            <a:ext cx="4191000" cy="2209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1219200"/>
            <a:ext cx="4079875" cy="2209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 y="1219200"/>
            <a:ext cx="4243388" cy="2209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Employer Reporting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6809717"/>
              </p:ext>
            </p:extLst>
          </p:nvPr>
        </p:nvGraphicFramePr>
        <p:xfrm>
          <a:off x="304800" y="990600"/>
          <a:ext cx="8610600" cy="5390853"/>
        </p:xfrm>
        <a:graphic>
          <a:graphicData uri="http://schemas.openxmlformats.org/drawingml/2006/table">
            <a:tbl>
              <a:tblPr firstRow="1" bandRow="1">
                <a:tableStyleId>{5C22544A-7EE6-4342-B048-85BDC9FD1C3A}</a:tableStyleId>
              </a:tblPr>
              <a:tblGrid>
                <a:gridCol w="2051958">
                  <a:extLst>
                    <a:ext uri="{9D8B030D-6E8A-4147-A177-3AD203B41FA5}">
                      <a16:colId xmlns:a16="http://schemas.microsoft.com/office/drawing/2014/main" val="20000"/>
                    </a:ext>
                  </a:extLst>
                </a:gridCol>
                <a:gridCol w="6558642">
                  <a:extLst>
                    <a:ext uri="{9D8B030D-6E8A-4147-A177-3AD203B41FA5}">
                      <a16:colId xmlns:a16="http://schemas.microsoft.com/office/drawing/2014/main" val="20001"/>
                    </a:ext>
                  </a:extLst>
                </a:gridCol>
              </a:tblGrid>
              <a:tr h="412052">
                <a:tc>
                  <a:txBody>
                    <a:bodyPr/>
                    <a:lstStyle/>
                    <a:p>
                      <a:r>
                        <a:rPr lang="en-US" sz="1400" dirty="0"/>
                        <a:t>Form</a:t>
                      </a:r>
                    </a:p>
                  </a:txBody>
                  <a:tcPr marT="45717" marB="45717"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Used By</a:t>
                      </a:r>
                      <a:r>
                        <a:rPr lang="en-US" sz="1400" baseline="0" dirty="0"/>
                        <a:t> . . . </a:t>
                      </a:r>
                      <a:endParaRPr lang="en-US" sz="1400" dirty="0"/>
                    </a:p>
                  </a:txBody>
                  <a:tcPr marT="45717" marB="45717"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645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478"/>
                          </a:solidFill>
                        </a:rPr>
                        <a:t>1095-B</a:t>
                      </a:r>
                    </a:p>
                  </a:txBody>
                  <a:tcPr marT="45717" marB="45717">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a:t>Insurers</a:t>
                      </a:r>
                      <a:r>
                        <a:rPr lang="en-US" sz="1200" dirty="0"/>
                        <a:t>, to report coverage provided to primary</a:t>
                      </a:r>
                      <a:r>
                        <a:rPr lang="en-US" sz="1200" baseline="0" dirty="0"/>
                        <a:t> </a:t>
                      </a:r>
                      <a:r>
                        <a:rPr lang="en-US" sz="1200" dirty="0"/>
                        <a:t>insureds;</a:t>
                      </a:r>
                      <a:r>
                        <a:rPr lang="en-US" sz="1200" baseline="0" dirty="0"/>
                        <a:t> f</a:t>
                      </a:r>
                      <a:r>
                        <a:rPr lang="en-US" sz="1200" dirty="0"/>
                        <a:t>orm is supplied to the covered primary</a:t>
                      </a:r>
                      <a:r>
                        <a:rPr lang="en-US" sz="1200" baseline="0" dirty="0"/>
                        <a:t> insured, copy to IRS</a:t>
                      </a: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89844">
                <a:tc vMerge="1">
                  <a:txBody>
                    <a:bodyPr/>
                    <a:lstStyle/>
                    <a:p>
                      <a:endParaRPr lang="en-US" sz="1200" b="1" dirty="0">
                        <a:solidFill>
                          <a:srgbClr val="003478"/>
                        </a:solidFill>
                      </a:endParaRP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a:t>Employers</a:t>
                      </a:r>
                      <a:r>
                        <a:rPr lang="en-US" sz="1200" baseline="0" dirty="0"/>
                        <a:t>, to report </a:t>
                      </a:r>
                      <a:r>
                        <a:rPr lang="en-US" sz="1200" b="1" baseline="0" dirty="0"/>
                        <a:t>self-insured </a:t>
                      </a:r>
                      <a:r>
                        <a:rPr lang="en-US" sz="1200" baseline="0" dirty="0"/>
                        <a:t>coverage to </a:t>
                      </a:r>
                      <a:r>
                        <a:rPr lang="en-US" sz="1200" b="1" baseline="0" dirty="0"/>
                        <a:t>non-employee</a:t>
                      </a:r>
                      <a:r>
                        <a:rPr lang="en-US" sz="1200" baseline="0" dirty="0"/>
                        <a:t> primary insureds and their dependents; form is supplied to the covered primary insured, copy to IRS</a:t>
                      </a:r>
                      <a:endParaRPr lang="en-US" sz="1200" dirty="0"/>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87258">
                <a:tc vMerge="1">
                  <a:txBody>
                    <a:bodyPr/>
                    <a:lstStyle/>
                    <a:p>
                      <a:endParaRPr lang="en-US" sz="1200" b="1" dirty="0">
                        <a:solidFill>
                          <a:srgbClr val="003478"/>
                        </a:solidFill>
                      </a:endParaRP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a:t>Employers not subject to the employer mandate*</a:t>
                      </a:r>
                      <a:r>
                        <a:rPr lang="en-US" sz="1200" b="0" baseline="0" dirty="0"/>
                        <a:t> </a:t>
                      </a:r>
                      <a:r>
                        <a:rPr lang="en-US" sz="1200" b="0" dirty="0"/>
                        <a:t>to</a:t>
                      </a:r>
                      <a:r>
                        <a:rPr lang="en-US" sz="1200" dirty="0"/>
                        <a:t> report </a:t>
                      </a:r>
                      <a:r>
                        <a:rPr lang="en-US" sz="1200" b="1" dirty="0"/>
                        <a:t>self-insured </a:t>
                      </a:r>
                      <a:r>
                        <a:rPr lang="en-US" sz="1200" dirty="0"/>
                        <a:t>coverage</a:t>
                      </a:r>
                      <a:r>
                        <a:rPr lang="en-US" sz="1200" baseline="0" dirty="0"/>
                        <a:t> provided to </a:t>
                      </a:r>
                      <a:r>
                        <a:rPr lang="en-US" sz="1200" b="1" baseline="0" dirty="0"/>
                        <a:t>any employees </a:t>
                      </a:r>
                      <a:r>
                        <a:rPr lang="en-US" sz="1200" baseline="0" dirty="0"/>
                        <a:t>and their dependents; f</a:t>
                      </a:r>
                      <a:r>
                        <a:rPr lang="en-US" sz="1200" dirty="0"/>
                        <a:t>orm is supplied to employees , copy</a:t>
                      </a:r>
                      <a:r>
                        <a:rPr lang="en-US" sz="1200" baseline="0" dirty="0"/>
                        <a:t> to IRS</a:t>
                      </a:r>
                      <a:endParaRPr lang="en-US" sz="1200" dirty="0"/>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2052">
                <a:tc>
                  <a:txBody>
                    <a:bodyPr/>
                    <a:lstStyle/>
                    <a:p>
                      <a:r>
                        <a:rPr lang="en-US" sz="1200" b="1" dirty="0">
                          <a:solidFill>
                            <a:srgbClr val="003478"/>
                          </a:solidFill>
                        </a:rPr>
                        <a:t>1094-B</a:t>
                      </a: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t>Insurers and employers</a:t>
                      </a:r>
                      <a:r>
                        <a:rPr lang="en-US" sz="1200" dirty="0"/>
                        <a:t>, to transmit the individual Forms 1095-B to IRS</a:t>
                      </a: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04037">
                <a:tc>
                  <a:txBody>
                    <a:bodyPr/>
                    <a:lstStyle/>
                    <a:p>
                      <a:r>
                        <a:rPr lang="en-US" sz="1200" b="1" dirty="0">
                          <a:solidFill>
                            <a:srgbClr val="003478"/>
                          </a:solidFill>
                        </a:rPr>
                        <a:t>1095-C</a:t>
                      </a:r>
                      <a:r>
                        <a:rPr lang="en-US" sz="1200" b="1" baseline="0" dirty="0">
                          <a:solidFill>
                            <a:srgbClr val="003478"/>
                          </a:solidFill>
                        </a:rPr>
                        <a:t> </a:t>
                      </a:r>
                    </a:p>
                    <a:p>
                      <a:r>
                        <a:rPr lang="en-US" sz="1200" b="0" i="1" dirty="0">
                          <a:solidFill>
                            <a:srgbClr val="003478"/>
                          </a:solidFill>
                        </a:rPr>
                        <a:t>Parts I</a:t>
                      </a:r>
                      <a:r>
                        <a:rPr lang="en-US" sz="1200" b="0" i="1" baseline="0" dirty="0">
                          <a:solidFill>
                            <a:srgbClr val="003478"/>
                          </a:solidFill>
                        </a:rPr>
                        <a:t>, III</a:t>
                      </a:r>
                      <a:endParaRPr lang="en-US" sz="1200" b="0" i="1" dirty="0">
                        <a:solidFill>
                          <a:srgbClr val="003478"/>
                        </a:solidFill>
                      </a:endParaRP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t>Employers subject to the employer mandate</a:t>
                      </a:r>
                      <a:r>
                        <a:rPr lang="en-US" sz="1200" b="0" dirty="0"/>
                        <a:t>*</a:t>
                      </a:r>
                      <a:r>
                        <a:rPr lang="en-US" sz="1200" b="0" baseline="0" dirty="0"/>
                        <a:t> </a:t>
                      </a:r>
                      <a:r>
                        <a:rPr lang="en-US" sz="1200" dirty="0"/>
                        <a:t>to report </a:t>
                      </a:r>
                      <a:r>
                        <a:rPr lang="en-US" sz="1200" b="1" dirty="0"/>
                        <a:t>self-insured </a:t>
                      </a:r>
                      <a:r>
                        <a:rPr lang="en-US" sz="1200" dirty="0"/>
                        <a:t>coverage provided to </a:t>
                      </a:r>
                      <a:r>
                        <a:rPr lang="en-US" sz="1200" b="1" dirty="0"/>
                        <a:t>employees</a:t>
                      </a:r>
                      <a:r>
                        <a:rPr lang="en-US" sz="1200" dirty="0"/>
                        <a:t> and their dependents; form</a:t>
                      </a:r>
                      <a:r>
                        <a:rPr lang="en-US" sz="1200" baseline="0" dirty="0"/>
                        <a:t> is supplied to the employee, copy to IRS</a:t>
                      </a:r>
                      <a:r>
                        <a:rPr lang="en-US" sz="1200" dirty="0"/>
                        <a:t> </a:t>
                      </a: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308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478"/>
                          </a:solidFill>
                        </a:rPr>
                        <a:t>1095-C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3478"/>
                          </a:solidFill>
                        </a:rPr>
                        <a:t>Parts I ,</a:t>
                      </a:r>
                      <a:r>
                        <a:rPr lang="en-US" sz="1200" b="0" i="1" baseline="0" dirty="0">
                          <a:solidFill>
                            <a:srgbClr val="003478"/>
                          </a:solidFill>
                        </a:rPr>
                        <a:t> </a:t>
                      </a:r>
                      <a:r>
                        <a:rPr lang="en-US" sz="1200" b="0" i="1" dirty="0">
                          <a:solidFill>
                            <a:srgbClr val="003478"/>
                          </a:solidFill>
                        </a:rPr>
                        <a:t>II</a:t>
                      </a: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t>Employers subject to the employer mandate* </a:t>
                      </a:r>
                      <a:r>
                        <a:rPr lang="en-US" sz="1200" dirty="0"/>
                        <a:t>to demonstrate adequate  </a:t>
                      </a:r>
                      <a:r>
                        <a:rPr lang="en-US" sz="1200" b="1" dirty="0"/>
                        <a:t>insured or self-insured </a:t>
                      </a:r>
                      <a:r>
                        <a:rPr lang="en-US" sz="1200" dirty="0"/>
                        <a:t>coverage </a:t>
                      </a:r>
                      <a:r>
                        <a:rPr lang="en-US" sz="1200" i="1" u="sng" dirty="0"/>
                        <a:t>offers</a:t>
                      </a:r>
                      <a:r>
                        <a:rPr lang="en-US" sz="1200" dirty="0"/>
                        <a:t> to individual </a:t>
                      </a:r>
                      <a:r>
                        <a:rPr lang="en-US" sz="1200" b="1" dirty="0">
                          <a:solidFill>
                            <a:schemeClr val="tx1"/>
                          </a:solidFill>
                        </a:rPr>
                        <a:t>full-time employees</a:t>
                      </a:r>
                      <a:r>
                        <a:rPr lang="en-US" sz="1200" b="0" dirty="0">
                          <a:solidFill>
                            <a:schemeClr val="tx1"/>
                          </a:solidFill>
                        </a:rPr>
                        <a:t>. If the full-time employee is</a:t>
                      </a:r>
                      <a:r>
                        <a:rPr lang="en-US" sz="1200" b="1" dirty="0">
                          <a:solidFill>
                            <a:schemeClr val="tx1"/>
                          </a:solidFill>
                        </a:rPr>
                        <a:t> </a:t>
                      </a:r>
                      <a:r>
                        <a:rPr lang="en-US" sz="1200" b="0" dirty="0">
                          <a:solidFill>
                            <a:schemeClr val="tx1"/>
                          </a:solidFill>
                        </a:rPr>
                        <a:t>covered under insured coverage,  or not covered under any coverage, he or</a:t>
                      </a:r>
                      <a:r>
                        <a:rPr lang="en-US" sz="1200" b="0" baseline="0" dirty="0">
                          <a:solidFill>
                            <a:schemeClr val="tx1"/>
                          </a:solidFill>
                        </a:rPr>
                        <a:t> she receives just Parts I and II from the employer. If covered under self-insured coverage, he or she receives Parts I, II and III. C</a:t>
                      </a:r>
                      <a:r>
                        <a:rPr lang="en-US" sz="1200" dirty="0"/>
                        <a:t>opy supplied to IRS</a:t>
                      </a:r>
                      <a:endParaRPr lang="en-US" sz="1200" baseline="0" dirty="0"/>
                    </a:p>
                    <a:p>
                      <a:r>
                        <a:rPr lang="en-US" sz="1200" baseline="0" dirty="0"/>
                        <a:t>There is a </a:t>
                      </a:r>
                      <a:r>
                        <a:rPr lang="en-US" sz="1200" dirty="0"/>
                        <a:t>special rule for </a:t>
                      </a:r>
                      <a:r>
                        <a:rPr lang="en-US" sz="1200" i="0" dirty="0"/>
                        <a:t>employers  w/ 50-99 FTEs/ FTQs in 2014 and claiming transition relief</a:t>
                      </a:r>
                      <a:endParaRPr lang="en-US" sz="1200" dirty="0"/>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04746">
                <a:tc>
                  <a:txBody>
                    <a:bodyPr/>
                    <a:lstStyle/>
                    <a:p>
                      <a:r>
                        <a:rPr lang="en-US" sz="1200" b="1" dirty="0">
                          <a:solidFill>
                            <a:srgbClr val="003478"/>
                          </a:solidFill>
                        </a:rPr>
                        <a:t>1094-C</a:t>
                      </a:r>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200" b="1" dirty="0"/>
                        <a:t>Employers subject to the employer mandate</a:t>
                      </a:r>
                      <a:r>
                        <a:rPr lang="en-US" sz="1200" b="0" dirty="0"/>
                        <a:t>*</a:t>
                      </a:r>
                      <a:r>
                        <a:rPr lang="en-US" sz="1200" b="1" dirty="0"/>
                        <a:t> </a:t>
                      </a:r>
                      <a:r>
                        <a:rPr lang="en-US" sz="1200" dirty="0"/>
                        <a:t>to transmit the individual forms 1095-C to the IRS,</a:t>
                      </a:r>
                      <a:r>
                        <a:rPr lang="en-US" sz="1200" baseline="0" dirty="0"/>
                        <a:t> and demonstrate compliance with Tier 1 </a:t>
                      </a:r>
                    </a:p>
                    <a:p>
                      <a:r>
                        <a:rPr lang="en-US" sz="1200" b="1" baseline="0" dirty="0"/>
                        <a:t>NOTE: </a:t>
                      </a:r>
                      <a:r>
                        <a:rPr lang="en-US" sz="1200" baseline="0" dirty="0"/>
                        <a:t>Employers w/ 50-99 FTEs/FTQs in 2014 file 1094-C to claim e’er mandate exemption</a:t>
                      </a:r>
                      <a:endParaRPr lang="en-US" sz="1200" dirty="0"/>
                    </a:p>
                  </a:txBody>
                  <a:tcPr marT="45717" marB="45717" anchor="ctr">
                    <a:lnL w="12700" cmpd="sng">
                      <a:noFill/>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85C30599-15E3-4E18-A641-2A89B55708C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Employer and Tax Insurer Reporting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3484317"/>
              </p:ext>
            </p:extLst>
          </p:nvPr>
        </p:nvGraphicFramePr>
        <p:xfrm>
          <a:off x="329762" y="1066800"/>
          <a:ext cx="8484477" cy="5242600"/>
        </p:xfrm>
        <a:graphic>
          <a:graphicData uri="http://schemas.openxmlformats.org/drawingml/2006/table">
            <a:tbl>
              <a:tblPr firstRow="1" bandRow="1">
                <a:tableStyleId>{5C22544A-7EE6-4342-B048-85BDC9FD1C3A}</a:tableStyleId>
              </a:tblPr>
              <a:tblGrid>
                <a:gridCol w="620637">
                  <a:extLst>
                    <a:ext uri="{9D8B030D-6E8A-4147-A177-3AD203B41FA5}">
                      <a16:colId xmlns:a16="http://schemas.microsoft.com/office/drawing/2014/main" val="20000"/>
                    </a:ext>
                  </a:extLst>
                </a:gridCol>
                <a:gridCol w="3931920">
                  <a:extLst>
                    <a:ext uri="{9D8B030D-6E8A-4147-A177-3AD203B41FA5}">
                      <a16:colId xmlns:a16="http://schemas.microsoft.com/office/drawing/2014/main" val="20001"/>
                    </a:ext>
                  </a:extLst>
                </a:gridCol>
                <a:gridCol w="3931920">
                  <a:extLst>
                    <a:ext uri="{9D8B030D-6E8A-4147-A177-3AD203B41FA5}">
                      <a16:colId xmlns:a16="http://schemas.microsoft.com/office/drawing/2014/main" val="20002"/>
                    </a:ext>
                  </a:extLst>
                </a:gridCol>
              </a:tblGrid>
              <a:tr h="304840">
                <a:tc>
                  <a:txBody>
                    <a:bodyPr/>
                    <a:lstStyle/>
                    <a:p>
                      <a:pPr marL="0" marR="0" algn="ctr">
                        <a:spcBef>
                          <a:spcPts val="0"/>
                        </a:spcBef>
                        <a:spcAft>
                          <a:spcPts val="0"/>
                        </a:spcAft>
                      </a:pPr>
                      <a:r>
                        <a:rPr lang="en-US" sz="1200" b="1" dirty="0">
                          <a:effectLst/>
                          <a:latin typeface="+mn-lt"/>
                        </a:rPr>
                        <a:t> </a:t>
                      </a:r>
                      <a:endParaRPr lang="en-US" sz="1200" b="1" dirty="0">
                        <a:effectLst/>
                        <a:latin typeface="+mn-lt"/>
                        <a:ea typeface="Times New Roman"/>
                        <a:cs typeface="Garamond"/>
                      </a:endParaRPr>
                    </a:p>
                  </a:txBody>
                  <a:tcPr marL="57336" marR="57336" marT="54864" marB="54864">
                    <a:lnB w="38100" cmpd="sng">
                      <a:noFill/>
                    </a:lnB>
                  </a:tcPr>
                </a:tc>
                <a:tc>
                  <a:txBody>
                    <a:bodyPr/>
                    <a:lstStyle/>
                    <a:p>
                      <a:pPr marL="0" marR="0" algn="ctr">
                        <a:spcBef>
                          <a:spcPts val="0"/>
                        </a:spcBef>
                        <a:spcAft>
                          <a:spcPts val="0"/>
                        </a:spcAft>
                      </a:pPr>
                      <a:r>
                        <a:rPr lang="en-US" sz="1200" dirty="0">
                          <a:effectLst/>
                          <a:latin typeface="+mn-lt"/>
                        </a:rPr>
                        <a:t>6055</a:t>
                      </a:r>
                      <a:endParaRPr lang="en-US" sz="1200" dirty="0">
                        <a:effectLst/>
                        <a:latin typeface="+mn-lt"/>
                        <a:ea typeface="Times New Roman"/>
                        <a:cs typeface="Garamond"/>
                      </a:endParaRPr>
                    </a:p>
                  </a:txBody>
                  <a:tcPr marL="57336" marR="57336" marT="54864" marB="54864">
                    <a:lnB w="38100" cmpd="sng">
                      <a:noFill/>
                    </a:lnB>
                  </a:tcPr>
                </a:tc>
                <a:tc>
                  <a:txBody>
                    <a:bodyPr/>
                    <a:lstStyle/>
                    <a:p>
                      <a:pPr marL="0" marR="0" algn="ctr">
                        <a:spcBef>
                          <a:spcPts val="0"/>
                        </a:spcBef>
                        <a:spcAft>
                          <a:spcPts val="0"/>
                        </a:spcAft>
                      </a:pPr>
                      <a:r>
                        <a:rPr lang="en-US" sz="1200" dirty="0">
                          <a:effectLst/>
                          <a:latin typeface="+mn-lt"/>
                        </a:rPr>
                        <a:t>6056</a:t>
                      </a:r>
                      <a:endParaRPr lang="en-US" sz="1200" dirty="0">
                        <a:effectLst/>
                        <a:latin typeface="+mn-lt"/>
                        <a:ea typeface="Times New Roman"/>
                        <a:cs typeface="Garamond"/>
                      </a:endParaRPr>
                    </a:p>
                  </a:txBody>
                  <a:tcPr marL="57336" marR="57336" marT="54864" marB="54864">
                    <a:lnB w="38100" cmpd="sng">
                      <a:noFill/>
                    </a:lnB>
                  </a:tcPr>
                </a:tc>
                <a:extLst>
                  <a:ext uri="{0D108BD9-81ED-4DB2-BD59-A6C34878D82A}">
                    <a16:rowId xmlns:a16="http://schemas.microsoft.com/office/drawing/2014/main" val="10000"/>
                  </a:ext>
                </a:extLst>
              </a:tr>
              <a:tr h="762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rPr>
                        <a:t>Why</a:t>
                      </a:r>
                      <a:endParaRPr lang="en-US" sz="1200" b="1" dirty="0">
                        <a:effectLst/>
                        <a:latin typeface="+mn-lt"/>
                        <a:ea typeface="Times New Roman"/>
                        <a:cs typeface="Garamond"/>
                      </a:endParaRPr>
                    </a:p>
                  </a:txBody>
                  <a:tcPr marL="57336" marR="57336" marT="54864" marB="54864">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effectLst/>
                          <a:latin typeface="+mn-lt"/>
                        </a:rPr>
                        <a:t>Allows IRS to enforce the individual mandate</a:t>
                      </a:r>
                    </a:p>
                  </a:txBody>
                  <a:tcPr marL="57336" marR="57336" marT="54864" marB="54864">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Allows IRS to enforce the employer</a:t>
                      </a:r>
                      <a:r>
                        <a:rPr lang="en-US" sz="1200" baseline="0" dirty="0">
                          <a:effectLst/>
                          <a:latin typeface="+mn-lt"/>
                        </a:rPr>
                        <a:t> </a:t>
                      </a:r>
                      <a:r>
                        <a:rPr lang="en-US" sz="1200" dirty="0">
                          <a:effectLst/>
                          <a:latin typeface="+mn-lt"/>
                        </a:rPr>
                        <a:t>mandate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Allows IRS to assess premium tax credits for coverage purchased</a:t>
                      </a:r>
                      <a:r>
                        <a:rPr lang="en-US" sz="1200" baseline="0" dirty="0">
                          <a:effectLst/>
                          <a:latin typeface="+mn-lt"/>
                        </a:rPr>
                        <a:t> through a Marketplace</a:t>
                      </a:r>
                    </a:p>
                  </a:txBody>
                  <a:tcPr marL="57336" marR="57336" marT="54864" marB="54864">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89">
                <a:tc>
                  <a:txBody>
                    <a:bodyPr/>
                    <a:lstStyle/>
                    <a:p>
                      <a:pPr marL="0" marR="0">
                        <a:spcBef>
                          <a:spcPts val="0"/>
                        </a:spcBef>
                        <a:spcAft>
                          <a:spcPts val="0"/>
                        </a:spcAft>
                      </a:pPr>
                      <a:r>
                        <a:rPr lang="en-US" sz="1200" b="1" dirty="0">
                          <a:effectLst/>
                          <a:latin typeface="+mn-lt"/>
                        </a:rPr>
                        <a:t>Who</a:t>
                      </a:r>
                      <a:endParaRPr lang="en-US" sz="1200" b="1"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effectLst/>
                          <a:latin typeface="+mn-lt"/>
                        </a:rPr>
                        <a:t>Insurers and self-funded employers</a:t>
                      </a:r>
                    </a:p>
                    <a:p>
                      <a:pPr marL="0" marR="0">
                        <a:spcBef>
                          <a:spcPts val="0"/>
                        </a:spcBef>
                        <a:spcAft>
                          <a:spcPts val="0"/>
                        </a:spcAft>
                      </a:pPr>
                      <a:r>
                        <a:rPr lang="en-US" sz="1200" dirty="0">
                          <a:effectLst/>
                          <a:latin typeface="+mn-lt"/>
                        </a:rPr>
                        <a:t> </a:t>
                      </a:r>
                      <a:endParaRPr lang="en-US" sz="1200"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effectLst/>
                          <a:latin typeface="+mn-lt"/>
                        </a:rPr>
                        <a:t>Employers subject to employer mandate</a:t>
                      </a:r>
                      <a:endParaRPr lang="en-US" sz="1200"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9042">
                <a:tc>
                  <a:txBody>
                    <a:bodyPr/>
                    <a:lstStyle/>
                    <a:p>
                      <a:pPr marL="0" marR="0">
                        <a:spcBef>
                          <a:spcPts val="0"/>
                        </a:spcBef>
                        <a:spcAft>
                          <a:spcPts val="0"/>
                        </a:spcAft>
                      </a:pPr>
                      <a:r>
                        <a:rPr lang="en-US" sz="1200" b="1" dirty="0">
                          <a:effectLst/>
                          <a:latin typeface="+mn-lt"/>
                        </a:rPr>
                        <a:t>What</a:t>
                      </a:r>
                      <a:endParaRPr lang="en-US" sz="1200" b="1"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5425" marR="0" lvl="0" indent="-225425">
                        <a:spcBef>
                          <a:spcPts val="0"/>
                        </a:spcBef>
                        <a:spcAft>
                          <a:spcPts val="0"/>
                        </a:spcAft>
                        <a:buClr>
                          <a:schemeClr val="accent1"/>
                        </a:buClr>
                        <a:buSzPct val="75000"/>
                        <a:buFont typeface="Wingdings" panose="05000000000000000000" pitchFamily="2" charset="2"/>
                        <a:buChar char="v"/>
                      </a:pPr>
                      <a:r>
                        <a:rPr lang="en-US" sz="1200" dirty="0">
                          <a:effectLst/>
                          <a:latin typeface="+mn-lt"/>
                        </a:rPr>
                        <a:t>Name, address, and EIN of employer</a:t>
                      </a:r>
                    </a:p>
                    <a:p>
                      <a:pPr marL="225425" marR="0" lvl="0" indent="-225425">
                        <a:spcBef>
                          <a:spcPts val="0"/>
                        </a:spcBef>
                        <a:spcAft>
                          <a:spcPts val="0"/>
                        </a:spcAft>
                        <a:buClr>
                          <a:schemeClr val="accent1"/>
                        </a:buClr>
                        <a:buSzPct val="75000"/>
                        <a:buFont typeface="Wingdings" panose="05000000000000000000" pitchFamily="2" charset="2"/>
                        <a:buChar char="v"/>
                      </a:pPr>
                      <a:r>
                        <a:rPr lang="en-US" sz="1200" dirty="0">
                          <a:effectLst/>
                          <a:latin typeface="+mn-lt"/>
                        </a:rPr>
                        <a:t>Name, address, and SSN/TIN for each “Responsible</a:t>
                      </a:r>
                      <a:r>
                        <a:rPr lang="en-US" sz="1200" baseline="0" dirty="0">
                          <a:effectLst/>
                          <a:latin typeface="+mn-lt"/>
                        </a:rPr>
                        <a:t> Individual” receiving MEC during prior calendar year</a:t>
                      </a:r>
                      <a:endParaRPr lang="en-US" sz="1200" dirty="0">
                        <a:effectLst/>
                        <a:latin typeface="+mn-lt"/>
                      </a:endParaRPr>
                    </a:p>
                    <a:p>
                      <a:pPr marL="225425" marR="0" lvl="0" indent="-225425">
                        <a:spcBef>
                          <a:spcPts val="0"/>
                        </a:spcBef>
                        <a:spcAft>
                          <a:spcPts val="0"/>
                        </a:spcAft>
                        <a:buClr>
                          <a:schemeClr val="accent1"/>
                        </a:buClr>
                        <a:buSzPct val="75000"/>
                        <a:buFont typeface="Wingdings" panose="05000000000000000000" pitchFamily="2" charset="2"/>
                        <a:buChar char="v"/>
                      </a:pPr>
                      <a:r>
                        <a:rPr lang="en-US" sz="1200" dirty="0">
                          <a:effectLst/>
                          <a:latin typeface="+mn-lt"/>
                        </a:rPr>
                        <a:t>Name,</a:t>
                      </a:r>
                      <a:r>
                        <a:rPr lang="en-US" sz="1200" baseline="0" dirty="0">
                          <a:effectLst/>
                          <a:latin typeface="+mn-lt"/>
                        </a:rPr>
                        <a:t> address and </a:t>
                      </a:r>
                      <a:r>
                        <a:rPr lang="en-US" sz="1200" b="1" baseline="0" dirty="0">
                          <a:solidFill>
                            <a:srgbClr val="FF0000"/>
                          </a:solidFill>
                          <a:effectLst/>
                          <a:latin typeface="+mn-lt"/>
                        </a:rPr>
                        <a:t>TIN of each family member </a:t>
                      </a:r>
                      <a:r>
                        <a:rPr lang="en-US" sz="1200" baseline="0" dirty="0">
                          <a:effectLst/>
                          <a:latin typeface="+mn-lt"/>
                        </a:rPr>
                        <a:t>receiving MEC during prior calendar year (three attempts, per regs)</a:t>
                      </a:r>
                    </a:p>
                    <a:p>
                      <a:pPr marL="225425" marR="0" lvl="0" indent="-225425">
                        <a:spcBef>
                          <a:spcPts val="0"/>
                        </a:spcBef>
                        <a:spcAft>
                          <a:spcPts val="0"/>
                        </a:spcAft>
                        <a:buClr>
                          <a:schemeClr val="accent1"/>
                        </a:buClr>
                        <a:buSzPct val="75000"/>
                        <a:buFont typeface="Wingdings" panose="05000000000000000000" pitchFamily="2" charset="2"/>
                        <a:buChar char="v"/>
                      </a:pPr>
                      <a:r>
                        <a:rPr lang="en-US" sz="1200" dirty="0">
                          <a:effectLst/>
                          <a:latin typeface="+mn-lt"/>
                        </a:rPr>
                        <a:t>Months during which the employee (and any family members) were covered for at least one day</a:t>
                      </a:r>
                      <a:endParaRPr lang="en-US" sz="1200"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5425" marR="0" lvl="0" indent="-225425" algn="l" defTabSz="914400" rtl="0" eaLnBrk="1" latinLnBrk="0" hangingPunct="1">
                        <a:spcBef>
                          <a:spcPts val="0"/>
                        </a:spcBef>
                        <a:spcAft>
                          <a:spcPts val="0"/>
                        </a:spcAft>
                        <a:buClr>
                          <a:schemeClr val="accent1"/>
                        </a:buClr>
                        <a:buSzPct val="75000"/>
                        <a:buFont typeface="Wingdings" panose="05000000000000000000" pitchFamily="2" charset="2"/>
                        <a:buChar char="v"/>
                      </a:pPr>
                      <a:r>
                        <a:rPr lang="en-US" sz="1200" kern="1200" dirty="0">
                          <a:solidFill>
                            <a:schemeClr val="dk1"/>
                          </a:solidFill>
                          <a:effectLst/>
                          <a:latin typeface="+mn-lt"/>
                          <a:ea typeface="+mn-ea"/>
                          <a:cs typeface="+mn-cs"/>
                        </a:rPr>
                        <a:t>Name, address, and EIN of employer</a:t>
                      </a:r>
                    </a:p>
                    <a:p>
                      <a:pPr marL="225425" marR="0" lvl="0" indent="-225425" algn="l" defTabSz="914400" rtl="0" eaLnBrk="1" latinLnBrk="0" hangingPunct="1">
                        <a:spcBef>
                          <a:spcPts val="0"/>
                        </a:spcBef>
                        <a:spcAft>
                          <a:spcPts val="0"/>
                        </a:spcAft>
                        <a:buClr>
                          <a:schemeClr val="accent1"/>
                        </a:buClr>
                        <a:buSzPct val="75000"/>
                        <a:buFont typeface="Wingdings" panose="05000000000000000000" pitchFamily="2" charset="2"/>
                        <a:buChar char="v"/>
                      </a:pPr>
                      <a:r>
                        <a:rPr lang="en-US" sz="1200" kern="1200" dirty="0">
                          <a:solidFill>
                            <a:schemeClr val="dk1"/>
                          </a:solidFill>
                          <a:effectLst/>
                          <a:latin typeface="+mn-lt"/>
                          <a:ea typeface="+mn-ea"/>
                          <a:cs typeface="+mn-cs"/>
                        </a:rPr>
                        <a:t>Number of FTEs for each month of the year</a:t>
                      </a:r>
                    </a:p>
                    <a:p>
                      <a:pPr marL="225425" marR="0" lvl="0" indent="-225425" algn="l" defTabSz="914400" rtl="0" eaLnBrk="1" latinLnBrk="0" hangingPunct="1">
                        <a:spcBef>
                          <a:spcPts val="0"/>
                        </a:spcBef>
                        <a:spcAft>
                          <a:spcPts val="0"/>
                        </a:spcAft>
                        <a:buClr>
                          <a:schemeClr val="accent1"/>
                        </a:buClr>
                        <a:buSzPct val="75000"/>
                        <a:buFont typeface="Wingdings" panose="05000000000000000000" pitchFamily="2" charset="2"/>
                        <a:buChar char="v"/>
                      </a:pPr>
                      <a:r>
                        <a:rPr lang="en-US" sz="1200" kern="1200" dirty="0">
                          <a:solidFill>
                            <a:schemeClr val="dk1"/>
                          </a:solidFill>
                          <a:effectLst/>
                          <a:latin typeface="+mn-lt"/>
                          <a:ea typeface="+mn-ea"/>
                          <a:cs typeface="+mn-cs"/>
                        </a:rPr>
                        <a:t>Certification that employer offered its FTEs and children “minimum essential coverage”</a:t>
                      </a:r>
                    </a:p>
                    <a:p>
                      <a:pPr marL="225425" marR="0" lvl="0" indent="-225425" algn="l" defTabSz="914400" rtl="0" eaLnBrk="1" latinLnBrk="0" hangingPunct="1">
                        <a:spcBef>
                          <a:spcPts val="0"/>
                        </a:spcBef>
                        <a:spcAft>
                          <a:spcPts val="0"/>
                        </a:spcAft>
                        <a:buClr>
                          <a:schemeClr val="accent1"/>
                        </a:buClr>
                        <a:buSzPct val="75000"/>
                        <a:buFont typeface="Wingdings" panose="05000000000000000000" pitchFamily="2" charset="2"/>
                        <a:buChar char="v"/>
                      </a:pPr>
                      <a:r>
                        <a:rPr lang="en-US" sz="1200" kern="1200" dirty="0">
                          <a:solidFill>
                            <a:schemeClr val="dk1"/>
                          </a:solidFill>
                          <a:effectLst/>
                          <a:latin typeface="+mn-lt"/>
                          <a:ea typeface="+mn-ea"/>
                          <a:cs typeface="+mn-cs"/>
                        </a:rPr>
                        <a:t>Name, address, and SSN of each FTE employed during the year, and months during which enrolled </a:t>
                      </a:r>
                    </a:p>
                    <a:p>
                      <a:pPr marL="225425" marR="0" lvl="0" indent="-225425" algn="l" defTabSz="914400" rtl="0" eaLnBrk="1" latinLnBrk="0" hangingPunct="1">
                        <a:spcBef>
                          <a:spcPts val="0"/>
                        </a:spcBef>
                        <a:spcAft>
                          <a:spcPts val="0"/>
                        </a:spcAft>
                        <a:buClr>
                          <a:schemeClr val="accent1"/>
                        </a:buClr>
                        <a:buSzPct val="75000"/>
                        <a:buFont typeface="Wingdings" panose="05000000000000000000" pitchFamily="2" charset="2"/>
                        <a:buChar char="v"/>
                      </a:pPr>
                      <a:r>
                        <a:rPr lang="en-US" sz="1200" kern="1200" dirty="0">
                          <a:solidFill>
                            <a:schemeClr val="dk1"/>
                          </a:solidFill>
                          <a:effectLst/>
                          <a:latin typeface="+mn-lt"/>
                          <a:ea typeface="+mn-ea"/>
                          <a:cs typeface="+mn-cs"/>
                        </a:rPr>
                        <a:t>Each FTE’s share of premium for lowest cost, “minimum value” coverage, by month</a:t>
                      </a:r>
                    </a:p>
                    <a:p>
                      <a:pPr marL="225425" marR="0" lvl="0" indent="-225425" algn="l" defTabSz="914400" rtl="0" eaLnBrk="1" latinLnBrk="0" hangingPunct="1">
                        <a:spcBef>
                          <a:spcPts val="0"/>
                        </a:spcBef>
                        <a:spcAft>
                          <a:spcPts val="0"/>
                        </a:spcAft>
                        <a:buClr>
                          <a:schemeClr val="accent1"/>
                        </a:buClr>
                        <a:buSzPct val="75000"/>
                        <a:buFont typeface="Wingdings" panose="05000000000000000000" pitchFamily="2" charset="2"/>
                        <a:buChar char="v"/>
                      </a:pPr>
                      <a:r>
                        <a:rPr lang="en-US" sz="1200" kern="1200" dirty="0">
                          <a:solidFill>
                            <a:schemeClr val="dk1"/>
                          </a:solidFill>
                          <a:effectLst/>
                          <a:latin typeface="+mn-lt"/>
                          <a:ea typeface="+mn-ea"/>
                          <a:cs typeface="+mn-cs"/>
                        </a:rPr>
                        <a:t>Controlled group information</a:t>
                      </a:r>
                    </a:p>
                    <a:p>
                      <a:pPr marL="225425" marR="0" lvl="0" indent="-225425" algn="l" defTabSz="914400" rtl="0" eaLnBrk="1" latinLnBrk="0" hangingPunct="1">
                        <a:spcBef>
                          <a:spcPts val="0"/>
                        </a:spcBef>
                        <a:spcAft>
                          <a:spcPts val="0"/>
                        </a:spcAft>
                        <a:buClr>
                          <a:schemeClr val="accent1"/>
                        </a:buClr>
                        <a:buSzPct val="75000"/>
                        <a:buFont typeface="Wingdings" panose="05000000000000000000" pitchFamily="2" charset="2"/>
                        <a:buChar char="v"/>
                      </a:pPr>
                      <a:r>
                        <a:rPr lang="en-US" sz="1200" kern="1200" dirty="0">
                          <a:solidFill>
                            <a:schemeClr val="dk1"/>
                          </a:solidFill>
                          <a:effectLst/>
                          <a:latin typeface="+mn-lt"/>
                          <a:ea typeface="+mn-ea"/>
                          <a:cs typeface="+mn-cs"/>
                        </a:rPr>
                        <a:t>Much more</a:t>
                      </a: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62101">
                <a:tc>
                  <a:txBody>
                    <a:bodyPr/>
                    <a:lstStyle/>
                    <a:p>
                      <a:pPr marL="0" marR="0">
                        <a:spcBef>
                          <a:spcPts val="0"/>
                        </a:spcBef>
                        <a:spcAft>
                          <a:spcPts val="0"/>
                        </a:spcAft>
                      </a:pPr>
                      <a:r>
                        <a:rPr lang="en-US" sz="1200" b="1" dirty="0">
                          <a:effectLst/>
                          <a:latin typeface="+mn-lt"/>
                        </a:rPr>
                        <a:t>When</a:t>
                      </a:r>
                      <a:endParaRPr lang="en-US" sz="1200" b="1"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l">
                        <a:spcBef>
                          <a:spcPts val="0"/>
                        </a:spcBef>
                        <a:spcAft>
                          <a:spcPts val="0"/>
                        </a:spcAft>
                      </a:pPr>
                      <a:r>
                        <a:rPr lang="en-US" sz="1200" dirty="0">
                          <a:effectLst/>
                          <a:latin typeface="+mn-lt"/>
                        </a:rPr>
                        <a:t>Beginning 2016—Calendar Year not Plan Year</a:t>
                      </a:r>
                    </a:p>
                    <a:p>
                      <a:pPr marL="0" marR="0" algn="l">
                        <a:spcBef>
                          <a:spcPts val="0"/>
                        </a:spcBef>
                        <a:spcAft>
                          <a:spcPts val="0"/>
                        </a:spcAft>
                      </a:pPr>
                      <a:r>
                        <a:rPr lang="en-US" sz="1200" dirty="0">
                          <a:effectLst/>
                          <a:latin typeface="+mn-lt"/>
                        </a:rPr>
                        <a:t> </a:t>
                      </a:r>
                      <a:endParaRPr lang="en-US" sz="1200" dirty="0">
                        <a:effectLst/>
                        <a:latin typeface="+mn-lt"/>
                        <a:ea typeface="Times New Roman"/>
                        <a:cs typeface="Garamond"/>
                      </a:endParaRPr>
                    </a:p>
                    <a:p>
                      <a:pPr marL="171450" marR="0" indent="-171450">
                        <a:spcBef>
                          <a:spcPts val="0"/>
                        </a:spcBef>
                        <a:spcAft>
                          <a:spcPts val="0"/>
                        </a:spcAft>
                        <a:buFont typeface="Arial" panose="020B0604020202020204" pitchFamily="34" charset="0"/>
                        <a:buChar char="•"/>
                      </a:pPr>
                      <a:r>
                        <a:rPr lang="en-US" sz="1200" dirty="0">
                          <a:effectLst/>
                          <a:latin typeface="+mn-lt"/>
                        </a:rPr>
                        <a:t>To Responsible Individual: Jan. 31 </a:t>
                      </a:r>
                    </a:p>
                    <a:p>
                      <a:pPr marL="171450" marR="0" indent="-171450">
                        <a:spcBef>
                          <a:spcPts val="0"/>
                        </a:spcBef>
                        <a:spcAft>
                          <a:spcPts val="0"/>
                        </a:spcAft>
                        <a:buFont typeface="Arial" panose="020B0604020202020204" pitchFamily="34" charset="0"/>
                        <a:buChar char="•"/>
                      </a:pPr>
                      <a:r>
                        <a:rPr lang="en-US" sz="1200" dirty="0">
                          <a:effectLst/>
                          <a:latin typeface="+mn-lt"/>
                        </a:rPr>
                        <a:t>To IRS: Feb. 28 (or Mar. 31 if electronic)</a:t>
                      </a: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4"/>
                  </a:ext>
                </a:extLst>
              </a:tr>
              <a:tr h="762101">
                <a:tc>
                  <a:txBody>
                    <a:bodyPr/>
                    <a:lstStyle/>
                    <a:p>
                      <a:pPr marL="0" marR="0">
                        <a:spcBef>
                          <a:spcPts val="0"/>
                        </a:spcBef>
                        <a:spcAft>
                          <a:spcPts val="0"/>
                        </a:spcAft>
                      </a:pPr>
                      <a:r>
                        <a:rPr lang="en-US" sz="1200" b="1" dirty="0">
                          <a:effectLst/>
                          <a:latin typeface="+mn-lt"/>
                        </a:rPr>
                        <a:t>How</a:t>
                      </a:r>
                      <a:endParaRPr lang="en-US" sz="1200" b="1"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effectLst/>
                          <a:latin typeface="+mn-lt"/>
                        </a:rPr>
                        <a:t>Forms 1094-B and 1095-B</a:t>
                      </a:r>
                      <a:r>
                        <a:rPr lang="en-US" sz="1200" baseline="0" dirty="0">
                          <a:effectLst/>
                          <a:latin typeface="+mn-lt"/>
                        </a:rPr>
                        <a:t>: Insurers</a:t>
                      </a:r>
                      <a:endParaRPr lang="en-US" sz="1200" dirty="0">
                        <a:effectLst/>
                        <a:latin typeface="+mn-lt"/>
                      </a:endParaRPr>
                    </a:p>
                    <a:p>
                      <a:pPr marL="0" marR="0">
                        <a:spcBef>
                          <a:spcPts val="0"/>
                        </a:spcBef>
                        <a:spcAft>
                          <a:spcPts val="0"/>
                        </a:spcAft>
                      </a:pPr>
                      <a:r>
                        <a:rPr lang="en-US" sz="1200" dirty="0">
                          <a:effectLst/>
                          <a:latin typeface="+mn-lt"/>
                        </a:rPr>
                        <a:t> </a:t>
                      </a:r>
                    </a:p>
                    <a:p>
                      <a:pPr marL="0" marR="0">
                        <a:spcBef>
                          <a:spcPts val="0"/>
                        </a:spcBef>
                        <a:spcAft>
                          <a:spcPts val="0"/>
                        </a:spcAft>
                      </a:pPr>
                      <a:r>
                        <a:rPr lang="en-US" sz="1200" dirty="0">
                          <a:effectLst/>
                          <a:latin typeface="+mn-lt"/>
                        </a:rPr>
                        <a:t>Forms 1094-C and 1095-C: Self-Funded E’ers subject to employer</a:t>
                      </a:r>
                      <a:r>
                        <a:rPr lang="en-US" sz="1200" baseline="0" dirty="0">
                          <a:effectLst/>
                          <a:latin typeface="+mn-lt"/>
                        </a:rPr>
                        <a:t> mandate</a:t>
                      </a:r>
                      <a:endParaRPr lang="en-US" sz="1200" dirty="0">
                        <a:effectLst/>
                        <a:latin typeface="+mn-lt"/>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effectLst/>
                          <a:latin typeface="+mn-lt"/>
                        </a:rPr>
                        <a:t>Form 1094-C (transmittal to IRS) </a:t>
                      </a:r>
                    </a:p>
                    <a:p>
                      <a:pPr marL="0" marR="0">
                        <a:spcBef>
                          <a:spcPts val="0"/>
                        </a:spcBef>
                        <a:spcAft>
                          <a:spcPts val="0"/>
                        </a:spcAft>
                      </a:pPr>
                      <a:endParaRPr lang="en-US" sz="1200" dirty="0">
                        <a:effectLst/>
                        <a:latin typeface="+mn-lt"/>
                      </a:endParaRPr>
                    </a:p>
                    <a:p>
                      <a:pPr marL="0" marR="0">
                        <a:spcBef>
                          <a:spcPts val="0"/>
                        </a:spcBef>
                        <a:spcAft>
                          <a:spcPts val="0"/>
                        </a:spcAft>
                      </a:pPr>
                      <a:r>
                        <a:rPr lang="en-US" sz="1200" dirty="0">
                          <a:effectLst/>
                          <a:latin typeface="+mn-lt"/>
                        </a:rPr>
                        <a:t>Form 1095-C (copy to employee)</a:t>
                      </a:r>
                      <a:endParaRPr lang="en-US" sz="1200" dirty="0">
                        <a:effectLst/>
                        <a:latin typeface="+mn-lt"/>
                        <a:ea typeface="Times New Roman"/>
                        <a:cs typeface="Garamond"/>
                      </a:endParaRPr>
                    </a:p>
                  </a:txBody>
                  <a:tcPr marL="57336" marR="57336" marT="54864" marB="54864">
                    <a:lnL w="12700" cmpd="sng">
                      <a:noFill/>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85C30599-15E3-4E18-A641-2A89B55708C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Tax Reporting—Another Way to Slice 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8135917"/>
              </p:ext>
            </p:extLst>
          </p:nvPr>
        </p:nvGraphicFramePr>
        <p:xfrm>
          <a:off x="193675" y="1079500"/>
          <a:ext cx="8645525" cy="4354830"/>
        </p:xfrm>
        <a:graphic>
          <a:graphicData uri="http://schemas.openxmlformats.org/drawingml/2006/table">
            <a:tbl>
              <a:tblPr firstRow="1" bandRow="1">
                <a:tableStyleId>{5C22544A-7EE6-4342-B048-85BDC9FD1C3A}</a:tableStyleId>
              </a:tblPr>
              <a:tblGrid>
                <a:gridCol w="2168525">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gridCol w="1619250">
                  <a:extLst>
                    <a:ext uri="{9D8B030D-6E8A-4147-A177-3AD203B41FA5}">
                      <a16:colId xmlns:a16="http://schemas.microsoft.com/office/drawing/2014/main" val="20004"/>
                    </a:ext>
                  </a:extLst>
                </a:gridCol>
              </a:tblGrid>
              <a:tr h="446912">
                <a:tc>
                  <a:txBody>
                    <a:bodyPr/>
                    <a:lstStyle/>
                    <a:p>
                      <a:endParaRPr lang="en-US" sz="1200" b="1" dirty="0">
                        <a:solidFill>
                          <a:schemeClr val="bg1"/>
                        </a:solidFill>
                      </a:endParaRPr>
                    </a:p>
                  </a:txBody>
                  <a:tcPr marL="91434" marR="91434" anchor="ctr">
                    <a:solidFill>
                      <a:srgbClr val="003478"/>
                    </a:solidFill>
                  </a:tcPr>
                </a:tc>
                <a:tc>
                  <a:txBody>
                    <a:bodyPr/>
                    <a:lstStyle/>
                    <a:p>
                      <a:pPr algn="ctr"/>
                      <a:r>
                        <a:rPr lang="en-US" sz="1200" dirty="0"/>
                        <a:t>1095-B</a:t>
                      </a:r>
                    </a:p>
                  </a:txBody>
                  <a:tcPr marL="91434" marR="91434" anchor="ctr"/>
                </a:tc>
                <a:tc>
                  <a:txBody>
                    <a:bodyPr/>
                    <a:lstStyle/>
                    <a:p>
                      <a:pPr algn="ctr"/>
                      <a:r>
                        <a:rPr lang="en-US" sz="1200" dirty="0"/>
                        <a:t>1094-B</a:t>
                      </a:r>
                    </a:p>
                  </a:txBody>
                  <a:tcPr marL="91434" marR="91434" anchor="ctr"/>
                </a:tc>
                <a:tc>
                  <a:txBody>
                    <a:bodyPr/>
                    <a:lstStyle/>
                    <a:p>
                      <a:pPr algn="ctr"/>
                      <a:r>
                        <a:rPr lang="en-US" sz="1200" dirty="0"/>
                        <a:t>1095-C</a:t>
                      </a:r>
                    </a:p>
                  </a:txBody>
                  <a:tcPr marL="91434" marR="91434" anchor="ctr"/>
                </a:tc>
                <a:tc>
                  <a:txBody>
                    <a:bodyPr/>
                    <a:lstStyle/>
                    <a:p>
                      <a:pPr algn="ctr"/>
                      <a:r>
                        <a:rPr lang="en-US" sz="1200" dirty="0"/>
                        <a:t>1094-C</a:t>
                      </a:r>
                    </a:p>
                  </a:txBody>
                  <a:tcPr marL="91434" marR="91434" anchor="ctr"/>
                </a:tc>
                <a:extLst>
                  <a:ext uri="{0D108BD9-81ED-4DB2-BD59-A6C34878D82A}">
                    <a16:rowId xmlns:a16="http://schemas.microsoft.com/office/drawing/2014/main" val="10000"/>
                  </a:ext>
                </a:extLst>
              </a:tr>
              <a:tr h="714376">
                <a:tc>
                  <a:txBody>
                    <a:bodyPr/>
                    <a:lstStyle/>
                    <a:p>
                      <a:r>
                        <a:rPr lang="en-US" sz="1200" b="1" dirty="0">
                          <a:solidFill>
                            <a:schemeClr val="accent4"/>
                          </a:solidFill>
                        </a:rPr>
                        <a:t>Employer subject to the employer mandate</a:t>
                      </a:r>
                      <a:r>
                        <a:rPr lang="en-US" sz="1200" b="1" baseline="0" dirty="0">
                          <a:solidFill>
                            <a:schemeClr val="accent4"/>
                          </a:solidFill>
                        </a:rPr>
                        <a:t> </a:t>
                      </a:r>
                      <a:r>
                        <a:rPr lang="en-US" sz="1200" b="1" dirty="0">
                          <a:solidFill>
                            <a:schemeClr val="accent4"/>
                          </a:solidFill>
                        </a:rPr>
                        <a:t>offers insured coverage</a:t>
                      </a:r>
                      <a:endParaRPr lang="en-US" sz="1200" b="1" baseline="30000" dirty="0">
                        <a:solidFill>
                          <a:schemeClr val="accent4"/>
                        </a:solidFill>
                      </a:endParaRPr>
                    </a:p>
                  </a:txBody>
                  <a:tcPr marL="91434" marR="91434">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No</a:t>
                      </a:r>
                    </a:p>
                    <a:p>
                      <a:pPr algn="ctr"/>
                      <a:r>
                        <a:rPr lang="en-US" sz="1200" dirty="0"/>
                        <a:t>(insurer prepares and files)</a:t>
                      </a:r>
                    </a:p>
                  </a:txBody>
                  <a:tcPr marL="91434" marR="91434">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No</a:t>
                      </a:r>
                    </a:p>
                    <a:p>
                      <a:pPr algn="ctr"/>
                      <a:r>
                        <a:rPr lang="en-US" sz="1200" dirty="0"/>
                        <a:t>(insurer prepares and files)</a:t>
                      </a:r>
                    </a:p>
                  </a:txBody>
                  <a:tcPr marL="91434" marR="91434">
                    <a:lnB w="12700" cap="flat" cmpd="sng" algn="ctr">
                      <a:solidFill>
                        <a:schemeClr val="accent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Yes,</a:t>
                      </a:r>
                      <a:r>
                        <a:rPr lang="en-US" sz="1200" baseline="0" dirty="0"/>
                        <a:t> f</a:t>
                      </a:r>
                      <a:r>
                        <a:rPr lang="en-US" sz="1200" dirty="0"/>
                        <a:t>or FTEs</a:t>
                      </a:r>
                      <a:br>
                        <a:rPr lang="en-US" sz="1200" dirty="0"/>
                      </a:br>
                      <a:r>
                        <a:rPr lang="en-US" sz="1200" dirty="0"/>
                        <a:t>(Parts I, II) </a:t>
                      </a:r>
                      <a:endParaRPr lang="en-US" sz="1200" i="1" dirty="0"/>
                    </a:p>
                  </a:txBody>
                  <a:tcPr marL="91434" marR="91434">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Yes</a:t>
                      </a:r>
                    </a:p>
                  </a:txBody>
                  <a:tcPr marL="91434" marR="91434">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88721">
                <a:tc>
                  <a:txBody>
                    <a:bodyPr/>
                    <a:lstStyle/>
                    <a:p>
                      <a:r>
                        <a:rPr lang="en-US" sz="1200" b="1" dirty="0">
                          <a:solidFill>
                            <a:schemeClr val="accent4"/>
                          </a:solidFill>
                        </a:rPr>
                        <a:t>Employer</a:t>
                      </a:r>
                      <a:r>
                        <a:rPr lang="en-US" sz="1200" b="1" baseline="30000" dirty="0">
                          <a:solidFill>
                            <a:schemeClr val="accent4"/>
                          </a:solidFill>
                        </a:rPr>
                        <a:t> </a:t>
                      </a:r>
                      <a:r>
                        <a:rPr lang="en-US" sz="1200" b="1" dirty="0">
                          <a:solidFill>
                            <a:schemeClr val="accent4"/>
                          </a:solidFill>
                        </a:rPr>
                        <a:t>subject to the employer mandate offers self-insured coverage</a:t>
                      </a:r>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Yes,</a:t>
                      </a:r>
                      <a:r>
                        <a:rPr lang="en-US" sz="1200" baseline="0" dirty="0"/>
                        <a:t> </a:t>
                      </a:r>
                      <a:r>
                        <a:rPr lang="en-US" sz="1200" dirty="0"/>
                        <a:t>for</a:t>
                      </a:r>
                      <a:r>
                        <a:rPr lang="en-US" sz="1200" baseline="0" dirty="0"/>
                        <a:t> </a:t>
                      </a:r>
                      <a:r>
                        <a:rPr lang="en-US" sz="1200" dirty="0"/>
                        <a:t>primary insureds who are not employees</a:t>
                      </a:r>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Yes, if providing any</a:t>
                      </a:r>
                      <a:r>
                        <a:rPr lang="en-US" sz="1200" baseline="0" dirty="0"/>
                        <a:t> 1095-Bs</a:t>
                      </a:r>
                      <a:endParaRPr lang="en-US" sz="1200" dirty="0"/>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Yes,</a:t>
                      </a:r>
                      <a:r>
                        <a:rPr lang="en-US" sz="1200" baseline="0" dirty="0"/>
                        <a:t> for any covered non-full-time e’ee (Parts I, III), any covered FTEs  (Parts I, II and III), and any non-covered FTEs (Parts I, II)</a:t>
                      </a:r>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Yes</a:t>
                      </a:r>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22961">
                <a:tc>
                  <a:txBody>
                    <a:bodyPr/>
                    <a:lstStyle/>
                    <a:p>
                      <a:r>
                        <a:rPr lang="en-US" sz="1200" b="1" dirty="0">
                          <a:solidFill>
                            <a:schemeClr val="accent4"/>
                          </a:solidFill>
                        </a:rPr>
                        <a:t>Employer not subject to the employer mandate offers insured</a:t>
                      </a:r>
                      <a:r>
                        <a:rPr lang="en-US" sz="1200" b="1" baseline="0" dirty="0">
                          <a:solidFill>
                            <a:schemeClr val="accent4"/>
                          </a:solidFill>
                        </a:rPr>
                        <a:t> coverage</a:t>
                      </a:r>
                      <a:endParaRPr lang="en-US" sz="1200" b="1" dirty="0">
                        <a:solidFill>
                          <a:schemeClr val="accent4"/>
                        </a:solidFill>
                      </a:endParaRPr>
                    </a:p>
                    <a:p>
                      <a:endParaRPr lang="en-US" sz="1200" b="1" dirty="0">
                        <a:solidFill>
                          <a:schemeClr val="accent4"/>
                        </a:solidFill>
                      </a:endParaRPr>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No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(insurer prepares and files)</a:t>
                      </a:r>
                    </a:p>
                    <a:p>
                      <a:pPr algn="ctr"/>
                      <a:endParaRPr lang="en-US" sz="1200" dirty="0"/>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No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(insurer prepares and files)</a:t>
                      </a:r>
                    </a:p>
                    <a:p>
                      <a:pPr algn="ctr"/>
                      <a:endParaRPr lang="en-US" sz="1200" dirty="0"/>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No</a:t>
                      </a:r>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t>No</a:t>
                      </a:r>
                    </a:p>
                  </a:txBody>
                  <a:tcPr marL="91434" marR="91434">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98981">
                <a:tc>
                  <a:txBody>
                    <a:bodyPr/>
                    <a:lstStyle/>
                    <a:p>
                      <a:r>
                        <a:rPr lang="en-US" sz="1200" b="1" dirty="0">
                          <a:solidFill>
                            <a:schemeClr val="accent4"/>
                          </a:solidFill>
                        </a:rPr>
                        <a:t>Employer not subject</a:t>
                      </a:r>
                      <a:r>
                        <a:rPr lang="en-US" sz="1200" b="1" baseline="0" dirty="0">
                          <a:solidFill>
                            <a:schemeClr val="accent4"/>
                          </a:solidFill>
                        </a:rPr>
                        <a:t> to the employer mandate </a:t>
                      </a:r>
                      <a:r>
                        <a:rPr lang="en-US" sz="1200" b="1" dirty="0">
                          <a:solidFill>
                            <a:schemeClr val="accent4"/>
                          </a:solidFill>
                        </a:rPr>
                        <a:t>offers self-insured coverage</a:t>
                      </a:r>
                    </a:p>
                  </a:txBody>
                  <a:tcPr marL="91434" marR="91434">
                    <a:lnT w="12700" cap="flat" cmpd="sng" algn="ctr">
                      <a:solidFill>
                        <a:schemeClr val="accent5"/>
                      </a:solidFill>
                      <a:prstDash val="solid"/>
                      <a:round/>
                      <a:headEnd type="none" w="med" len="med"/>
                      <a:tailEnd type="none" w="med" len="med"/>
                    </a:lnT>
                    <a:solidFill>
                      <a:schemeClr val="bg1"/>
                    </a:solidFill>
                  </a:tcPr>
                </a:tc>
                <a:tc>
                  <a:txBody>
                    <a:bodyPr/>
                    <a:lstStyle/>
                    <a:p>
                      <a:pPr algn="ctr"/>
                      <a:r>
                        <a:rPr lang="en-US" sz="1200" dirty="0"/>
                        <a:t>Yes,</a:t>
                      </a:r>
                      <a:r>
                        <a:rPr lang="en-US" sz="1200" baseline="0" dirty="0"/>
                        <a:t> for any primary insureds</a:t>
                      </a:r>
                      <a:endParaRPr lang="en-US" sz="1200" dirty="0"/>
                    </a:p>
                  </a:txBody>
                  <a:tcPr marL="91434" marR="91434">
                    <a:lnT w="12700" cap="flat" cmpd="sng" algn="ctr">
                      <a:solidFill>
                        <a:schemeClr val="accent5"/>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Yes, if providing any</a:t>
                      </a:r>
                      <a:r>
                        <a:rPr lang="en-US" sz="1200" baseline="0" dirty="0"/>
                        <a:t> 1095-Bs</a:t>
                      </a:r>
                      <a:endParaRPr lang="en-US" sz="1200" dirty="0"/>
                    </a:p>
                    <a:p>
                      <a:pPr algn="ctr"/>
                      <a:endParaRPr lang="en-US" sz="1200" dirty="0"/>
                    </a:p>
                  </a:txBody>
                  <a:tcPr marL="91434" marR="91434">
                    <a:lnT w="12700" cap="flat" cmpd="sng" algn="ctr">
                      <a:solidFill>
                        <a:schemeClr val="accent5"/>
                      </a:solidFill>
                      <a:prstDash val="solid"/>
                      <a:round/>
                      <a:headEnd type="none" w="med" len="med"/>
                      <a:tailEnd type="none" w="med" len="med"/>
                    </a:lnT>
                    <a:solidFill>
                      <a:schemeClr val="bg1"/>
                    </a:solidFill>
                  </a:tcPr>
                </a:tc>
                <a:tc>
                  <a:txBody>
                    <a:bodyPr/>
                    <a:lstStyle/>
                    <a:p>
                      <a:pPr algn="ctr"/>
                      <a:r>
                        <a:rPr lang="en-US" sz="1200" dirty="0"/>
                        <a:t>No</a:t>
                      </a:r>
                    </a:p>
                  </a:txBody>
                  <a:tcPr marL="91434" marR="91434">
                    <a:lnT w="12700" cap="flat" cmpd="sng" algn="ctr">
                      <a:solidFill>
                        <a:schemeClr val="accent5"/>
                      </a:solidFill>
                      <a:prstDash val="solid"/>
                      <a:round/>
                      <a:headEnd type="none" w="med" len="med"/>
                      <a:tailEnd type="none" w="med" len="med"/>
                    </a:lnT>
                    <a:solidFill>
                      <a:schemeClr val="bg1"/>
                    </a:solidFill>
                  </a:tcPr>
                </a:tc>
                <a:tc>
                  <a:txBody>
                    <a:bodyPr/>
                    <a:lstStyle/>
                    <a:p>
                      <a:pPr algn="ctr"/>
                      <a:r>
                        <a:rPr lang="en-US" sz="1200" dirty="0"/>
                        <a:t>No</a:t>
                      </a:r>
                    </a:p>
                    <a:p>
                      <a:pPr algn="ctr"/>
                      <a:endParaRPr lang="en-US" sz="1200" dirty="0"/>
                    </a:p>
                  </a:txBody>
                  <a:tcPr marL="91434" marR="91434">
                    <a:lnT w="12700" cap="flat" cmpd="sng" algn="ctr">
                      <a:solidFill>
                        <a:schemeClr val="accent5"/>
                      </a:solidFill>
                      <a:prstDash val="solid"/>
                      <a:round/>
                      <a:headEnd type="none" w="med" len="med"/>
                      <a:tailEnd type="none" w="med" len="med"/>
                    </a:lnT>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85C30599-15E3-4E18-A641-2A89B55708C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Introduction and Overview</a:t>
            </a:r>
          </a:p>
        </p:txBody>
      </p:sp>
      <p:sp>
        <p:nvSpPr>
          <p:cNvPr id="9219" name="Content Placeholder 2"/>
          <p:cNvSpPr>
            <a:spLocks noGrp="1"/>
          </p:cNvSpPr>
          <p:nvPr>
            <p:ph sz="half" idx="1"/>
          </p:nvPr>
        </p:nvSpPr>
        <p:spPr>
          <a:xfrm>
            <a:off x="304800" y="1219200"/>
            <a:ext cx="4876800" cy="4525963"/>
          </a:xfrm>
        </p:spPr>
        <p:txBody>
          <a:bodyPr/>
          <a:lstStyle/>
          <a:p>
            <a:r>
              <a:rPr lang="en-US" altLang="en-US" dirty="0"/>
              <a:t>Introduction and overview</a:t>
            </a:r>
          </a:p>
          <a:p>
            <a:pPr lvl="1"/>
            <a:r>
              <a:rPr lang="en-US" altLang="en-US" dirty="0"/>
              <a:t>Big picture</a:t>
            </a:r>
          </a:p>
          <a:p>
            <a:pPr lvl="1"/>
            <a:r>
              <a:rPr lang="en-US" altLang="en-US" dirty="0"/>
              <a:t>ACA litigation</a:t>
            </a:r>
          </a:p>
          <a:p>
            <a:r>
              <a:rPr lang="en-US" altLang="en-US" dirty="0"/>
              <a:t>ACA employer mandate</a:t>
            </a:r>
          </a:p>
          <a:p>
            <a:pPr lvl="1"/>
            <a:r>
              <a:rPr lang="en-US" altLang="en-US" dirty="0"/>
              <a:t>MV lite plans</a:t>
            </a:r>
          </a:p>
          <a:p>
            <a:r>
              <a:rPr lang="en-US" altLang="en-US" dirty="0"/>
              <a:t>Tax reporting (Code Sections 6055/6056)</a:t>
            </a:r>
          </a:p>
          <a:p>
            <a:r>
              <a:rPr lang="en-US" altLang="en-US" dirty="0"/>
              <a:t>Section 125 and anti-dumping rules</a:t>
            </a:r>
          </a:p>
          <a:p>
            <a:r>
              <a:rPr lang="en-US" altLang="en-US" dirty="0"/>
              <a:t>Reference-based pricing</a:t>
            </a:r>
          </a:p>
          <a:p>
            <a:r>
              <a:rPr lang="en-US" altLang="en-US" dirty="0"/>
              <a:t>Wellness rules and EEOC</a:t>
            </a:r>
          </a:p>
          <a:p>
            <a:r>
              <a:rPr lang="en-US" altLang="en-US" dirty="0"/>
              <a:t>On the horizon</a:t>
            </a:r>
          </a:p>
          <a:p>
            <a:pPr lvl="1"/>
            <a:r>
              <a:rPr lang="en-US" altLang="en-US" dirty="0"/>
              <a:t>Cadillac tax</a:t>
            </a:r>
          </a:p>
          <a:p>
            <a:pPr lvl="1"/>
            <a:r>
              <a:rPr lang="en-US" altLang="en-US" dirty="0"/>
              <a:t>Reminders</a:t>
            </a:r>
          </a:p>
          <a:p>
            <a:pPr lvl="1"/>
            <a:endParaRPr lang="en-US" altLang="en-US" dirty="0"/>
          </a:p>
        </p:txBody>
      </p:sp>
      <p:pic>
        <p:nvPicPr>
          <p:cNvPr id="9" name="Picture 5" descr="school master.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256849" y="1219200"/>
            <a:ext cx="282130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85C30599-15E3-4E18-A641-2A89B55708C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Employer Reporting</a:t>
            </a:r>
          </a:p>
        </p:txBody>
      </p:sp>
      <p:sp>
        <p:nvSpPr>
          <p:cNvPr id="27651" name="Content Placeholder 2"/>
          <p:cNvSpPr>
            <a:spLocks noGrp="1"/>
          </p:cNvSpPr>
          <p:nvPr>
            <p:ph sz="half" idx="1"/>
          </p:nvPr>
        </p:nvSpPr>
        <p:spPr>
          <a:xfrm>
            <a:off x="304800" y="990600"/>
            <a:ext cx="4876800" cy="4525963"/>
          </a:xfrm>
        </p:spPr>
        <p:txBody>
          <a:bodyPr/>
          <a:lstStyle/>
          <a:p>
            <a:pPr marL="0" indent="0">
              <a:buNone/>
            </a:pPr>
            <a:r>
              <a:rPr lang="en-US" altLang="en-US" b="1" dirty="0">
                <a:solidFill>
                  <a:schemeClr val="accent4"/>
                </a:solidFill>
              </a:rPr>
              <a:t>“What’s this Form 1095-A Employees are Asking About”</a:t>
            </a:r>
          </a:p>
          <a:p>
            <a:r>
              <a:rPr lang="en-US" altLang="en-US" sz="1600" dirty="0"/>
              <a:t>Used by the public health insurance exchanges to report information to the IRS about individuals  covered under an exchange-based policy during the reporting year (copy to the taxpayer)</a:t>
            </a:r>
          </a:p>
          <a:p>
            <a:r>
              <a:rPr lang="en-US" altLang="en-US" sz="1600" dirty="0"/>
              <a:t>Also used by such individuals to allow them to claim subsidies, to reconcile subsidies received during the reporting year, and to ensure an accurate federal tax filing</a:t>
            </a:r>
          </a:p>
          <a:p>
            <a:r>
              <a:rPr lang="en-US" altLang="en-US" sz="1600" dirty="0"/>
              <a:t>Form identifies individuals who had coverage, monthly premium amounts and monthly subsidies</a:t>
            </a:r>
          </a:p>
          <a:p>
            <a:r>
              <a:rPr lang="en-US" altLang="en-US" sz="1600" dirty="0"/>
              <a:t>Individuals need the information on this Form to complete Form 8962 that they’ll attach to their Form 1040</a:t>
            </a:r>
          </a:p>
          <a:p>
            <a:r>
              <a:rPr lang="en-US" altLang="en-US" sz="1600" b="1" dirty="0"/>
              <a:t>This Form has nothing to do with the employer mandate</a:t>
            </a:r>
          </a:p>
        </p:txBody>
      </p:sp>
      <p:sp>
        <p:nvSpPr>
          <p:cNvPr id="2" name="Slide Number Placeholder 1"/>
          <p:cNvSpPr>
            <a:spLocks noGrp="1"/>
          </p:cNvSpPr>
          <p:nvPr>
            <p:ph type="sldNum" sz="quarter" idx="12"/>
          </p:nvPr>
        </p:nvSpPr>
        <p:spPr/>
        <p:txBody>
          <a:bodyPr/>
          <a:lstStyle/>
          <a:p>
            <a:fld id="{85C30599-15E3-4E18-A641-2A89B55708CC}" type="slidenum">
              <a:rPr lang="en-US" smtClean="0"/>
              <a:pPr/>
              <a:t>20</a:t>
            </a:fld>
            <a:endParaRPr lang="en-US" dirty="0"/>
          </a:p>
        </p:txBody>
      </p:sp>
      <p:pic>
        <p:nvPicPr>
          <p:cNvPr id="10" name="Picture 2" descr="http://blocktalk.wpengine.netdna-cdn.com/wp-content/uploads/2014/12/1095A2/assets/images/item_225.pn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265957" y="1219200"/>
            <a:ext cx="3497043" cy="4525963"/>
          </a:xfrm>
          <a:prstGeom prst="rect">
            <a:avLst/>
          </a:prstGeom>
          <a:noFill/>
          <a:ln>
            <a:solidFill>
              <a:schemeClr val="bg1">
                <a:lumMod val="65000"/>
              </a:schemeClr>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Employer Reporting</a:t>
            </a:r>
          </a:p>
        </p:txBody>
      </p:sp>
      <p:sp>
        <p:nvSpPr>
          <p:cNvPr id="28675" name="Content Placeholder 2"/>
          <p:cNvSpPr>
            <a:spLocks noGrp="1"/>
          </p:cNvSpPr>
          <p:nvPr>
            <p:ph idx="1"/>
          </p:nvPr>
        </p:nvSpPr>
        <p:spPr>
          <a:xfrm>
            <a:off x="258763" y="1066800"/>
            <a:ext cx="5913437" cy="5318125"/>
          </a:xfrm>
        </p:spPr>
        <p:txBody>
          <a:bodyPr/>
          <a:lstStyle/>
          <a:p>
            <a:pPr marL="0" indent="0">
              <a:buNone/>
            </a:pPr>
            <a:r>
              <a:rPr lang="en-US" altLang="en-US" b="1" dirty="0">
                <a:solidFill>
                  <a:schemeClr val="accent4"/>
                </a:solidFill>
              </a:rPr>
              <a:t>Inquiries from the Public Health Insurance Exchanges</a:t>
            </a:r>
          </a:p>
          <a:p>
            <a:r>
              <a:rPr lang="en-US" altLang="en-US" dirty="0"/>
              <a:t>Some public exchanges have begun issuing letters to employers</a:t>
            </a:r>
          </a:p>
          <a:p>
            <a:r>
              <a:rPr lang="en-US" altLang="en-US" dirty="0"/>
              <a:t>Individual shops in the exchange, lists the employer as his or her employer, or the employer of his or her sponsor (parent, etc.)</a:t>
            </a:r>
          </a:p>
          <a:p>
            <a:r>
              <a:rPr lang="en-US" altLang="en-US" dirty="0"/>
              <a:t>Exchanges sending letters warning about the potential for employer mandate penalties, but what the exchanges appear to be </a:t>
            </a:r>
            <a:r>
              <a:rPr lang="en-US" altLang="en-US" b="1" i="1" dirty="0"/>
              <a:t>REALLY</a:t>
            </a:r>
            <a:r>
              <a:rPr lang="en-US" altLang="en-US" dirty="0"/>
              <a:t> looking for is information to verify or refute the individual’s eligibility for subsidies</a:t>
            </a:r>
          </a:p>
          <a:p>
            <a:pPr>
              <a:buFont typeface="Wingdings" pitchFamily="2" charset="2"/>
              <a:buNone/>
            </a:pPr>
            <a:endParaRPr lang="en-US" altLang="en-US" dirty="0"/>
          </a:p>
        </p:txBody>
      </p:sp>
      <p:pic>
        <p:nvPicPr>
          <p:cNvPr id="28676" name="Picture 2" descr="Image: telephone exchan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1143000"/>
            <a:ext cx="259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4" name="Text Placeholder 3"/>
          <p:cNvSpPr>
            <a:spLocks noGrp="1"/>
          </p:cNvSpPr>
          <p:nvPr>
            <p:ph type="body" idx="1"/>
          </p:nvPr>
        </p:nvSpPr>
        <p:spPr/>
        <p:txBody>
          <a:bodyPr>
            <a:normAutofit lnSpcReduction="10000"/>
          </a:bodyPr>
          <a:lstStyle/>
          <a:p>
            <a:r>
              <a:rPr lang="en-US" altLang="en-US" b="1" dirty="0"/>
              <a:t>New Section 125 “Qualifying Event” Rules</a:t>
            </a:r>
            <a:br>
              <a:rPr lang="en-US" altLang="en-US" dirty="0"/>
            </a:br>
            <a:r>
              <a:rPr lang="en-US" altLang="en-US" dirty="0"/>
              <a:t>Anti-dumping Rules for Exchange Coverage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Background</a:t>
            </a:r>
          </a:p>
        </p:txBody>
      </p:sp>
      <p:sp>
        <p:nvSpPr>
          <p:cNvPr id="3" name="Content Placeholder 2"/>
          <p:cNvSpPr>
            <a:spLocks noGrp="1"/>
          </p:cNvSpPr>
          <p:nvPr>
            <p:ph idx="1"/>
          </p:nvPr>
        </p:nvSpPr>
        <p:spPr>
          <a:xfrm>
            <a:off x="304800" y="1219200"/>
            <a:ext cx="6096000" cy="4525963"/>
          </a:xfrm>
        </p:spPr>
        <p:txBody>
          <a:bodyPr/>
          <a:lstStyle/>
          <a:p>
            <a:r>
              <a:rPr lang="en-US" dirty="0"/>
              <a:t>Section 125 rules do not allow election changes during plan year unless employee has a qualifying “change in status” or other IRS-sanctioned event</a:t>
            </a:r>
          </a:p>
          <a:p>
            <a:pPr lvl="1"/>
            <a:r>
              <a:rPr lang="en-US" dirty="0"/>
              <a:t>And election change must generally be consistent with the event (i.e., event must impact eligibility for coverage)</a:t>
            </a:r>
          </a:p>
          <a:p>
            <a:r>
              <a:rPr lang="en-US" dirty="0"/>
              <a:t>Plan sponsor can choose which change in status events it will allow under its plan</a:t>
            </a:r>
          </a:p>
          <a:p>
            <a:pPr lvl="1"/>
            <a:r>
              <a:rPr lang="en-US" dirty="0"/>
              <a:t>In contrast, HIPAA special enrollment events give affected employee the right to add coverage under the employer’s major medical plan</a:t>
            </a:r>
          </a:p>
          <a:p>
            <a:r>
              <a:rPr lang="en-US" dirty="0"/>
              <a:t>New proposed rules will permit employees to drop coverage and move to public health insurance exchange midyear in three narrow instances (see </a:t>
            </a:r>
            <a:r>
              <a:rPr lang="en-US" i="1" dirty="0"/>
              <a:t>Alert</a:t>
            </a:r>
            <a:r>
              <a:rPr lang="en-US" dirty="0"/>
              <a:t>, 10/3/2014)</a:t>
            </a:r>
          </a:p>
          <a:p>
            <a:pPr lvl="1"/>
            <a:r>
              <a:rPr lang="en-US" dirty="0"/>
              <a:t> Under new rules, employee attestation is sufficient; proof not required that employee enrolled in exchange coverage</a:t>
            </a:r>
          </a:p>
          <a:p>
            <a:endParaRPr lang="en-US" dirty="0"/>
          </a:p>
          <a:p>
            <a:pPr lvl="1"/>
            <a:endParaRPr lang="en-US" dirty="0"/>
          </a:p>
        </p:txBody>
      </p:sp>
      <p:sp>
        <p:nvSpPr>
          <p:cNvPr id="2" name="Slide Number Placeholder 1"/>
          <p:cNvSpPr>
            <a:spLocks noGrp="1"/>
          </p:cNvSpPr>
          <p:nvPr>
            <p:ph type="sldNum" sz="quarter" idx="12"/>
          </p:nvPr>
        </p:nvSpPr>
        <p:spPr/>
        <p:txBody>
          <a:bodyPr/>
          <a:lstStyle/>
          <a:p>
            <a:fld id="{85C30599-15E3-4E18-A641-2A89B55708CC}" type="slidenum">
              <a:rPr lang="en-US" smtClean="0"/>
              <a:pPr/>
              <a:t>23</a:t>
            </a:fld>
            <a:endParaRPr lang="en-US" dirty="0"/>
          </a:p>
        </p:txBody>
      </p:sp>
      <p:pic>
        <p:nvPicPr>
          <p:cNvPr id="30724" name="Picture 3" descr="healthj pla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12192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New Section 125 Events</a:t>
            </a:r>
          </a:p>
        </p:txBody>
      </p:sp>
      <p:sp>
        <p:nvSpPr>
          <p:cNvPr id="31746" name="Content Placeholder 2"/>
          <p:cNvSpPr>
            <a:spLocks noGrp="1"/>
          </p:cNvSpPr>
          <p:nvPr>
            <p:ph idx="1"/>
          </p:nvPr>
        </p:nvSpPr>
        <p:spPr>
          <a:xfrm>
            <a:off x="258763" y="1027113"/>
            <a:ext cx="5761037" cy="4800600"/>
          </a:xfrm>
        </p:spPr>
        <p:txBody>
          <a:bodyPr/>
          <a:lstStyle/>
          <a:p>
            <a:pPr marL="225425" indent="-225425">
              <a:buSzPct val="100000"/>
              <a:buFont typeface="Tahoma" pitchFamily="34" charset="0"/>
              <a:buAutoNum type="arabicPeriod"/>
            </a:pPr>
            <a:r>
              <a:rPr lang="en-US" altLang="en-US" b="1" dirty="0"/>
              <a:t>  Reduced hours during stability period </a:t>
            </a:r>
          </a:p>
          <a:p>
            <a:pPr marL="574675" lvl="1" indent="-234950">
              <a:spcBef>
                <a:spcPts val="1200"/>
              </a:spcBef>
            </a:pPr>
            <a:r>
              <a:rPr lang="en-US" altLang="en-US" dirty="0"/>
              <a:t>An employee has his or her hours reduced, and as a result of the financial hardship would like to drop employer coverage and move to an exchange (even though he or she has not lost eligibility under the employer’s health plan)</a:t>
            </a:r>
          </a:p>
          <a:p>
            <a:pPr marL="736600" lvl="2">
              <a:spcBef>
                <a:spcPts val="1200"/>
              </a:spcBef>
            </a:pPr>
            <a:r>
              <a:rPr lang="en-US" altLang="en-US" dirty="0"/>
              <a:t>The employee’s hours must be reduced so that he or she is reasonably expected to average fewer than 30 hours per week prospectively, </a:t>
            </a:r>
            <a:r>
              <a:rPr lang="en-US" altLang="en-US" i="1" u="sng" dirty="0"/>
              <a:t>and</a:t>
            </a:r>
            <a:r>
              <a:rPr lang="en-US" altLang="en-US" dirty="0"/>
              <a:t> </a:t>
            </a:r>
          </a:p>
          <a:p>
            <a:pPr marL="736600" lvl="2">
              <a:spcBef>
                <a:spcPts val="1200"/>
              </a:spcBef>
            </a:pPr>
            <a:r>
              <a:rPr lang="en-US" altLang="en-US" dirty="0"/>
              <a:t>The employee must intend to obtain exchange-based coverage (or any other employment-based coverage considered “minimum essential coverage”) by the first day of the second month following the date the employee drops his or her current plan.</a:t>
            </a:r>
          </a:p>
        </p:txBody>
      </p:sp>
      <p:pic>
        <p:nvPicPr>
          <p:cNvPr id="31748" name="Picture 4" descr="lipstick pi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61075" y="1071563"/>
            <a:ext cx="29908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New Section 125 Events</a:t>
            </a:r>
          </a:p>
        </p:txBody>
      </p:sp>
      <p:sp>
        <p:nvSpPr>
          <p:cNvPr id="32771" name="Content Placeholder 2"/>
          <p:cNvSpPr>
            <a:spLocks noGrp="1"/>
          </p:cNvSpPr>
          <p:nvPr>
            <p:ph idx="1"/>
          </p:nvPr>
        </p:nvSpPr>
        <p:spPr>
          <a:xfrm>
            <a:off x="258763" y="1038225"/>
            <a:ext cx="6218237" cy="5210175"/>
          </a:xfrm>
        </p:spPr>
        <p:txBody>
          <a:bodyPr/>
          <a:lstStyle/>
          <a:p>
            <a:pPr marL="342900" indent="-342900">
              <a:buSzPct val="100000"/>
              <a:buFont typeface="Tahoma" pitchFamily="34" charset="0"/>
              <a:buAutoNum type="arabicPeriod" startAt="2"/>
            </a:pPr>
            <a:r>
              <a:rPr lang="en-US" altLang="en-US" b="1" dirty="0"/>
              <a:t>Acquisition of a new dependent, or other public health insurance exchange “special enrollment event” </a:t>
            </a:r>
          </a:p>
          <a:p>
            <a:pPr lvl="1"/>
            <a:r>
              <a:rPr lang="en-US" altLang="en-US" dirty="0"/>
              <a:t>An employee gets married, has a baby or adopts a child, and wants to drop employer coverage and move to the exchange (or the employee qualifies for exchange-based coverage due to becoming a U.S. citizen, national or lawfully present alien, or due to a permanent move)</a:t>
            </a:r>
          </a:p>
          <a:p>
            <a:pPr marL="342900" indent="-342900">
              <a:buSzPct val="100000"/>
              <a:buFont typeface="Tahoma" pitchFamily="34" charset="0"/>
              <a:buAutoNum type="arabicPeriod" startAt="2"/>
            </a:pPr>
            <a:r>
              <a:rPr lang="en-US" altLang="en-US" b="1" dirty="0"/>
              <a:t>Exchanges’ annual open enrollment</a:t>
            </a:r>
          </a:p>
          <a:p>
            <a:pPr lvl="1"/>
            <a:r>
              <a:rPr lang="en-US" altLang="en-US" dirty="0"/>
              <a:t>An employee who is covered under a non-calendar year employer plan wants to drop coverage midyear and move to exchange coverage during the exchanges’ annual open enrollment period</a:t>
            </a:r>
          </a:p>
        </p:txBody>
      </p:sp>
      <p:pic>
        <p:nvPicPr>
          <p:cNvPr id="32772" name="Picture 3" descr="stepchil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143000"/>
            <a:ext cx="216217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228600" y="228600"/>
            <a:ext cx="8351838" cy="59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New Section 125 Events—Next Steps</a:t>
            </a:r>
          </a:p>
        </p:txBody>
      </p:sp>
      <p:sp>
        <p:nvSpPr>
          <p:cNvPr id="3" name="Content Placeholder 2"/>
          <p:cNvSpPr>
            <a:spLocks noGrp="1"/>
          </p:cNvSpPr>
          <p:nvPr>
            <p:ph idx="1"/>
          </p:nvPr>
        </p:nvSpPr>
        <p:spPr>
          <a:xfrm>
            <a:off x="258763" y="1038225"/>
            <a:ext cx="8732837" cy="5210175"/>
          </a:xfrm>
        </p:spPr>
        <p:txBody>
          <a:bodyPr/>
          <a:lstStyle/>
          <a:p>
            <a:pPr>
              <a:defRPr/>
            </a:pPr>
            <a:r>
              <a:rPr lang="en-US" dirty="0"/>
              <a:t>Employers can rely on new rules, even though they are only proposed</a:t>
            </a:r>
          </a:p>
          <a:p>
            <a:pPr>
              <a:defRPr/>
            </a:pPr>
            <a:r>
              <a:rPr lang="en-US" dirty="0"/>
              <a:t>Amendment required to Section 125 plan by end of 2015 plan year to incorporate new rules</a:t>
            </a:r>
          </a:p>
          <a:p>
            <a:pPr marL="0" indent="0">
              <a:buFont typeface="Wingdings" pitchFamily="2" charset="2"/>
              <a:buNone/>
              <a:defRPr/>
            </a:pPr>
            <a:endParaRPr lang="en-US" sz="1200" b="1" dirty="0"/>
          </a:p>
          <a:p>
            <a:pPr marL="0" indent="0">
              <a:buFont typeface="Wingdings" pitchFamily="2" charset="2"/>
              <a:buNone/>
              <a:defRPr/>
            </a:pPr>
            <a:r>
              <a:rPr lang="en-US" b="1" dirty="0"/>
              <a:t>BEWARE</a:t>
            </a:r>
            <a:r>
              <a:rPr lang="en-US" dirty="0"/>
              <a:t>—Feds frown upon paying sick employees to drop employer plan and move to exchange </a:t>
            </a:r>
          </a:p>
          <a:p>
            <a:pPr>
              <a:buFont typeface="Wingdings" pitchFamily="2" charset="2"/>
              <a:buNone/>
              <a:defRPr/>
            </a:pPr>
            <a:endParaRPr lang="en-US" dirty="0"/>
          </a:p>
        </p:txBody>
      </p:sp>
      <p:pic>
        <p:nvPicPr>
          <p:cNvPr id="33796" name="Picture 3" descr="dump truck.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3581400"/>
            <a:ext cx="39258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Incentives To Purchase Individual Coverage </a:t>
            </a:r>
          </a:p>
        </p:txBody>
      </p:sp>
      <p:sp>
        <p:nvSpPr>
          <p:cNvPr id="34819" name="Content Placeholder 2"/>
          <p:cNvSpPr>
            <a:spLocks noGrp="1"/>
          </p:cNvSpPr>
          <p:nvPr>
            <p:ph idx="1"/>
          </p:nvPr>
        </p:nvSpPr>
        <p:spPr/>
        <p:txBody>
          <a:bodyPr/>
          <a:lstStyle/>
          <a:p>
            <a:pPr marL="0" indent="0">
              <a:buNone/>
            </a:pPr>
            <a:r>
              <a:rPr lang="en-US" altLang="en-US" b="1" dirty="0">
                <a:solidFill>
                  <a:schemeClr val="accent4"/>
                </a:solidFill>
              </a:rPr>
              <a:t>ACA Does Not Have an “Anti-Dumping” Provision</a:t>
            </a:r>
          </a:p>
          <a:p>
            <a:r>
              <a:rPr lang="en-US" altLang="en-US" dirty="0"/>
              <a:t>Nothing directly prohibits incentive to move to exchange or other individual coverage</a:t>
            </a:r>
          </a:p>
          <a:p>
            <a:pPr marL="809625" lvl="3" indent="0">
              <a:buFont typeface="Wingdings 2" pitchFamily="18" charset="2"/>
              <a:buNone/>
            </a:pPr>
            <a:endParaRPr lang="en-US" altLang="en-US" sz="700" dirty="0"/>
          </a:p>
          <a:p>
            <a:pPr marL="222250" lvl="2" indent="0">
              <a:buFont typeface="Wingdings" pitchFamily="2" charset="2"/>
              <a:buNone/>
            </a:pPr>
            <a:r>
              <a:rPr lang="en-US" altLang="en-US" sz="1600" b="1" dirty="0">
                <a:solidFill>
                  <a:schemeClr val="accent2"/>
                </a:solidFill>
              </a:rPr>
              <a:t>Example: </a:t>
            </a:r>
            <a:r>
              <a:rPr lang="en-US" altLang="en-US" sz="1600" dirty="0"/>
              <a:t>An employer is facing a steep medical premium increase due to catastrophic claims. Most in the workforce know that Amelia’s son has hemophilia. The employer wants to offer to pay the premium for any exchange or other individual coverage Amelia chooses for herself and her family.</a:t>
            </a:r>
          </a:p>
          <a:p>
            <a:pPr marL="527050" lvl="2" indent="0">
              <a:buFont typeface="Wingdings" pitchFamily="2" charset="2"/>
              <a:buNone/>
            </a:pPr>
            <a:endParaRPr lang="en-US" altLang="en-US" dirty="0"/>
          </a:p>
          <a:p>
            <a:pPr marL="527050" lvl="2" indent="0">
              <a:buFont typeface="Wingdings" pitchFamily="2" charset="2"/>
              <a:buNone/>
            </a:pPr>
            <a:endParaRPr lang="en-US" altLang="en-US" dirty="0"/>
          </a:p>
          <a:p>
            <a:pPr marL="527050" lvl="2" indent="0">
              <a:buFont typeface="Wingdings" pitchFamily="2" charset="2"/>
              <a:buNone/>
            </a:pPr>
            <a:endParaRPr lang="en-US" altLang="en-US" sz="600" dirty="0"/>
          </a:p>
        </p:txBody>
      </p:sp>
      <p:sp>
        <p:nvSpPr>
          <p:cNvPr id="2" name="Slide Number Placeholder 1"/>
          <p:cNvSpPr>
            <a:spLocks noGrp="1"/>
          </p:cNvSpPr>
          <p:nvPr>
            <p:ph type="sldNum" sz="quarter" idx="12"/>
          </p:nvPr>
        </p:nvSpPr>
        <p:spPr/>
        <p:txBody>
          <a:bodyPr/>
          <a:lstStyle/>
          <a:p>
            <a:fld id="{85C30599-15E3-4E18-A641-2A89B55708CC}" type="slidenum">
              <a:rPr lang="en-US" smtClean="0"/>
              <a:pPr/>
              <a:t>27</a:t>
            </a:fld>
            <a:endParaRPr lang="en-US" dirty="0"/>
          </a:p>
        </p:txBody>
      </p:sp>
      <p:pic>
        <p:nvPicPr>
          <p:cNvPr id="3482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58" t="-832"/>
          <a:stretch/>
        </p:blipFill>
        <p:spPr bwMode="auto">
          <a:xfrm>
            <a:off x="1954264" y="3739074"/>
            <a:ext cx="5235473" cy="29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Paying or Reimbursing Individual Premiums Is a Problem</a:t>
            </a:r>
          </a:p>
        </p:txBody>
      </p:sp>
      <p:sp>
        <p:nvSpPr>
          <p:cNvPr id="35843" name="Content Placeholder 2"/>
          <p:cNvSpPr>
            <a:spLocks noGrp="1"/>
          </p:cNvSpPr>
          <p:nvPr>
            <p:ph idx="1"/>
          </p:nvPr>
        </p:nvSpPr>
        <p:spPr/>
        <p:txBody>
          <a:bodyPr/>
          <a:lstStyle/>
          <a:p>
            <a:pPr marL="0" indent="0">
              <a:buNone/>
            </a:pPr>
            <a:r>
              <a:rPr lang="en-US" altLang="en-US" b="1" dirty="0"/>
              <a:t>Agencies Trying to Stamp Out These Programs</a:t>
            </a:r>
          </a:p>
          <a:p>
            <a:r>
              <a:rPr lang="en-US" altLang="en-US" dirty="0"/>
              <a:t>Reimbursing or paying employees’ premiums for individual coverage creates an “employer payment program” </a:t>
            </a:r>
          </a:p>
          <a:p>
            <a:pPr lvl="1"/>
            <a:r>
              <a:rPr lang="en-US" altLang="en-US" dirty="0"/>
              <a:t>Problems include violating annual dollar limits prohibition</a:t>
            </a:r>
          </a:p>
          <a:p>
            <a:pPr lvl="1"/>
            <a:r>
              <a:rPr lang="en-US" altLang="en-US" dirty="0"/>
              <a:t>Among other things, may result in a $100/day excise tax per affected individual ($36,500 per year, per individual) 	</a:t>
            </a:r>
          </a:p>
          <a:p>
            <a:r>
              <a:rPr lang="en-US" altLang="en-US" dirty="0"/>
              <a:t>Same result applies even if the reimbursement or payment of individual medical premiums is treated as taxable</a:t>
            </a:r>
          </a:p>
        </p:txBody>
      </p:sp>
      <p:sp>
        <p:nvSpPr>
          <p:cNvPr id="2" name="Slide Number Placeholder 1"/>
          <p:cNvSpPr>
            <a:spLocks noGrp="1"/>
          </p:cNvSpPr>
          <p:nvPr>
            <p:ph type="sldNum" sz="quarter" idx="12"/>
          </p:nvPr>
        </p:nvSpPr>
        <p:spPr/>
        <p:txBody>
          <a:bodyPr/>
          <a:lstStyle/>
          <a:p>
            <a:fld id="{85C30599-15E3-4E18-A641-2A89B55708CC}" type="slidenum">
              <a:rPr lang="en-US" smtClean="0"/>
              <a:pPr/>
              <a:t>28</a:t>
            </a:fld>
            <a:endParaRPr lang="en-US" dirty="0"/>
          </a:p>
        </p:txBody>
      </p:sp>
      <p:pic>
        <p:nvPicPr>
          <p:cNvPr id="35844" name="Picture 2" descr="C:\Users\evollmar\AppData\Local\Microsoft\Windows\Temporary Internet Files\Content.IE5\A3T0GF31\45185282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4038600"/>
            <a:ext cx="50974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Docs\Regulations\Transitional Reinsurance Fee\4618947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371600"/>
            <a:ext cx="350498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p:txBody>
          <a:bodyPr/>
          <a:lstStyle/>
          <a:p>
            <a:r>
              <a:rPr lang="en-US" altLang="en-US" dirty="0"/>
              <a:t>Incentives To Drop Employer Coverage</a:t>
            </a:r>
          </a:p>
        </p:txBody>
      </p:sp>
      <p:sp>
        <p:nvSpPr>
          <p:cNvPr id="3" name="Content Placeholder 2"/>
          <p:cNvSpPr>
            <a:spLocks noGrp="1"/>
          </p:cNvSpPr>
          <p:nvPr>
            <p:ph idx="1"/>
          </p:nvPr>
        </p:nvSpPr>
        <p:spPr>
          <a:xfrm>
            <a:off x="304800" y="1219200"/>
            <a:ext cx="6248400" cy="4525963"/>
          </a:xfrm>
        </p:spPr>
        <p:txBody>
          <a:bodyPr/>
          <a:lstStyle/>
          <a:p>
            <a:pPr marL="0" indent="0">
              <a:buNone/>
            </a:pPr>
            <a:r>
              <a:rPr lang="en-US" b="1" dirty="0">
                <a:solidFill>
                  <a:schemeClr val="accent4"/>
                </a:solidFill>
              </a:rPr>
              <a:t>Even Taxable Cash Can Be a Problem</a:t>
            </a:r>
          </a:p>
          <a:p>
            <a:pPr lvl="3"/>
            <a:endParaRPr lang="en-US" dirty="0"/>
          </a:p>
          <a:p>
            <a:pPr marL="57150" indent="0">
              <a:buNone/>
            </a:pPr>
            <a:r>
              <a:rPr lang="en-US" b="1" dirty="0">
                <a:solidFill>
                  <a:schemeClr val="accent2"/>
                </a:solidFill>
              </a:rPr>
              <a:t>Example: </a:t>
            </a:r>
            <a:r>
              <a:rPr lang="en-US" dirty="0"/>
              <a:t>Instead of offering to reimburse or pay Amelia’s premiums, the employer offers to pay Amelia $3,000 for each month that she is not enrolled in the medical plan.</a:t>
            </a:r>
          </a:p>
          <a:p>
            <a:pPr lvl="2"/>
            <a:endParaRPr lang="en-US" dirty="0"/>
          </a:p>
          <a:p>
            <a:r>
              <a:rPr lang="en-US" dirty="0"/>
              <a:t>Offering disenrollment incentives to only high-cost </a:t>
            </a:r>
            <a:br>
              <a:rPr lang="en-US" dirty="0"/>
            </a:br>
            <a:r>
              <a:rPr lang="en-US" dirty="0"/>
              <a:t>claimants is discrimination based on health status </a:t>
            </a:r>
            <a:br>
              <a:rPr lang="en-US" dirty="0"/>
            </a:br>
            <a:r>
              <a:rPr lang="en-US" dirty="0"/>
              <a:t>factor, which violates HIPAA	</a:t>
            </a:r>
          </a:p>
          <a:p>
            <a:pPr lvl="1"/>
            <a:r>
              <a:rPr lang="en-US" dirty="0"/>
              <a:t>Theory: Individual offered incentive to opt out of </a:t>
            </a:r>
            <a:br>
              <a:rPr lang="en-US" dirty="0"/>
            </a:br>
            <a:r>
              <a:rPr lang="en-US" dirty="0"/>
              <a:t>employer’s plan is being required to pay more for </a:t>
            </a:r>
            <a:br>
              <a:rPr lang="en-US" dirty="0"/>
            </a:br>
            <a:r>
              <a:rPr lang="en-US" dirty="0"/>
              <a:t>health coverage </a:t>
            </a:r>
          </a:p>
          <a:p>
            <a:pPr lvl="2"/>
            <a:r>
              <a:rPr lang="en-US" dirty="0"/>
              <a:t>Cost = required contribution + incentive</a:t>
            </a:r>
          </a:p>
          <a:p>
            <a:pPr lvl="1"/>
            <a:r>
              <a:rPr lang="en-US" dirty="0"/>
              <a:t>HIPAA prohibits varying contributions based on health status factor</a:t>
            </a:r>
          </a:p>
          <a:p>
            <a:pPr lvl="1"/>
            <a:r>
              <a:rPr lang="en-US" dirty="0"/>
              <a:t>Same penalties as violating annual dollar limits coverage mandate</a:t>
            </a:r>
          </a:p>
        </p:txBody>
      </p:sp>
      <p:sp>
        <p:nvSpPr>
          <p:cNvPr id="2" name="Slide Number Placeholder 1"/>
          <p:cNvSpPr>
            <a:spLocks noGrp="1"/>
          </p:cNvSpPr>
          <p:nvPr>
            <p:ph type="sldNum" sz="quarter" idx="12"/>
          </p:nvPr>
        </p:nvSpPr>
        <p:spPr/>
        <p:txBody>
          <a:bodyPr/>
          <a:lstStyle/>
          <a:p>
            <a:fld id="{85C30599-15E3-4E18-A641-2A89B55708C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4" name="Text Placeholder 3"/>
          <p:cNvSpPr>
            <a:spLocks noGrp="1"/>
          </p:cNvSpPr>
          <p:nvPr>
            <p:ph type="body" idx="1"/>
          </p:nvPr>
        </p:nvSpPr>
        <p:spPr/>
        <p:txBody>
          <a:bodyPr/>
          <a:lstStyle/>
          <a:p>
            <a:r>
              <a:rPr lang="en-US" altLang="en-US" dirty="0"/>
              <a:t>Introduction and Overview</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
        <p:nvSpPr>
          <p:cNvPr id="2" name="Text Placeholder 1"/>
          <p:cNvSpPr>
            <a:spLocks noGrp="1"/>
          </p:cNvSpPr>
          <p:nvPr>
            <p:ph type="body" idx="1"/>
          </p:nvPr>
        </p:nvSpPr>
        <p:spPr/>
        <p:txBody>
          <a:bodyPr/>
          <a:lstStyle/>
          <a:p>
            <a:r>
              <a:rPr lang="en-US" altLang="en-US" b="1" dirty="0"/>
              <a:t>Reference-Based Pricing</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Docs\Regulations\Transitional Reinsurance Fee\4972274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39524" y="1143000"/>
            <a:ext cx="2194642"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Reference-Based Pricing</a:t>
            </a:r>
          </a:p>
        </p:txBody>
      </p:sp>
      <p:sp>
        <p:nvSpPr>
          <p:cNvPr id="3" name="Content Placeholder 2"/>
          <p:cNvSpPr>
            <a:spLocks noGrp="1"/>
          </p:cNvSpPr>
          <p:nvPr>
            <p:ph idx="1"/>
          </p:nvPr>
        </p:nvSpPr>
        <p:spPr>
          <a:xfrm>
            <a:off x="258763" y="1038225"/>
            <a:ext cx="7056437" cy="5133975"/>
          </a:xfrm>
        </p:spPr>
        <p:txBody>
          <a:bodyPr/>
          <a:lstStyle/>
          <a:p>
            <a:pPr marL="0" indent="0">
              <a:buNone/>
              <a:defRPr/>
            </a:pPr>
            <a:r>
              <a:rPr lang="en-US" b="1" dirty="0">
                <a:solidFill>
                  <a:schemeClr val="accent4"/>
                </a:solidFill>
              </a:rPr>
              <a:t>Plan Sets Dollar Amount It Will Pay for a Service</a:t>
            </a:r>
          </a:p>
          <a:p>
            <a:pPr marL="809625" lvl="3" indent="0">
              <a:buFont typeface="Wingdings 2" pitchFamily="18" charset="2"/>
              <a:buNone/>
              <a:defRPr/>
            </a:pPr>
            <a:endParaRPr lang="en-US" sz="700" dirty="0"/>
          </a:p>
          <a:p>
            <a:pPr marL="0" indent="0">
              <a:buFont typeface="Wingdings" pitchFamily="2" charset="2"/>
              <a:buNone/>
              <a:defRPr/>
            </a:pPr>
            <a:r>
              <a:rPr lang="en-US" b="1" dirty="0">
                <a:solidFill>
                  <a:schemeClr val="accent2"/>
                </a:solidFill>
              </a:rPr>
              <a:t>Example:</a:t>
            </a:r>
            <a:r>
              <a:rPr lang="en-US" dirty="0">
                <a:solidFill>
                  <a:schemeClr val="accent2"/>
                </a:solidFill>
              </a:rPr>
              <a:t> </a:t>
            </a:r>
            <a:r>
              <a:rPr lang="en-US" dirty="0"/>
              <a:t>Plan provides that for any knee replacement surgery it will pay no more than $20,000 in physician and hospital charges.</a:t>
            </a:r>
          </a:p>
          <a:p>
            <a:pPr marL="527050" lvl="2" indent="0">
              <a:buFont typeface="Wingdings" pitchFamily="2" charset="2"/>
              <a:buNone/>
              <a:defRPr/>
            </a:pPr>
            <a:endParaRPr lang="en-US" sz="600" dirty="0"/>
          </a:p>
          <a:p>
            <a:pPr>
              <a:defRPr/>
            </a:pPr>
            <a:r>
              <a:rPr lang="en-US" dirty="0"/>
              <a:t>Issues for non-grandfathered plans </a:t>
            </a:r>
          </a:p>
          <a:p>
            <a:pPr lvl="1">
              <a:defRPr/>
            </a:pPr>
            <a:r>
              <a:rPr lang="en-US" dirty="0"/>
              <a:t>Limits on out-of-pocket maximum for essential health benefits </a:t>
            </a:r>
          </a:p>
          <a:p>
            <a:pPr lvl="1">
              <a:defRPr/>
            </a:pPr>
            <a:r>
              <a:rPr lang="en-US" dirty="0"/>
              <a:t>2015: $6,600 for self-only coverage; $13,200 for other coverage</a:t>
            </a:r>
          </a:p>
          <a:p>
            <a:pPr>
              <a:defRPr/>
            </a:pPr>
            <a:r>
              <a:rPr lang="en-US" dirty="0"/>
              <a:t>Must amounts in excess of the reference price be counted </a:t>
            </a:r>
            <a:br>
              <a:rPr lang="en-US" dirty="0"/>
            </a:br>
            <a:r>
              <a:rPr lang="en-US" dirty="0"/>
              <a:t>against the limit on out-of-pocket maximums?</a:t>
            </a:r>
          </a:p>
          <a:p>
            <a:pPr lvl="1">
              <a:defRPr/>
            </a:pPr>
            <a:r>
              <a:rPr lang="en-US" dirty="0"/>
              <a:t>Self-insured or large group market plans using reference-based pricing may treat providers accepting reference price as the only </a:t>
            </a:r>
            <a:br>
              <a:rPr lang="en-US" dirty="0"/>
            </a:br>
            <a:r>
              <a:rPr lang="en-US" dirty="0"/>
              <a:t>in-network providers</a:t>
            </a:r>
          </a:p>
          <a:p>
            <a:pPr lvl="2">
              <a:spcAft>
                <a:spcPts val="600"/>
              </a:spcAft>
              <a:defRPr/>
            </a:pPr>
            <a:r>
              <a:rPr lang="en-US" dirty="0"/>
              <a:t>Cost-sharing for out-of-network services need not be counted against </a:t>
            </a:r>
            <a:br>
              <a:rPr lang="en-US" dirty="0"/>
            </a:br>
            <a:r>
              <a:rPr lang="en-US" dirty="0"/>
              <a:t>limit on out-of-pocket maximum   </a:t>
            </a:r>
          </a:p>
          <a:p>
            <a:pPr lvl="2">
              <a:spcAft>
                <a:spcPts val="600"/>
              </a:spcAft>
              <a:defRPr/>
            </a:pPr>
            <a:r>
              <a:rPr lang="en-US" dirty="0"/>
              <a:t>CAVEAT: “as long as the plan or issuer uses a reasonable method to </a:t>
            </a:r>
            <a:br>
              <a:rPr lang="en-US" dirty="0"/>
            </a:br>
            <a:r>
              <a:rPr lang="en-US" dirty="0"/>
              <a:t>ensure that it offers adequate access to quality providers”</a:t>
            </a:r>
          </a:p>
          <a:p>
            <a:pPr lvl="2">
              <a:spcAft>
                <a:spcPts val="600"/>
              </a:spcAft>
              <a:defRPr/>
            </a:pPr>
            <a:r>
              <a:rPr lang="en-US" dirty="0"/>
              <a:t>Determined based on “all of the facts and circumstances”</a:t>
            </a:r>
          </a:p>
          <a:p>
            <a:pPr>
              <a:defRPr/>
            </a:pPr>
            <a:endParaRPr lang="en-US" dirty="0"/>
          </a:p>
        </p:txBody>
      </p:sp>
      <p:sp>
        <p:nvSpPr>
          <p:cNvPr id="2" name="Slide Number Placeholder 1"/>
          <p:cNvSpPr>
            <a:spLocks noGrp="1"/>
          </p:cNvSpPr>
          <p:nvPr>
            <p:ph type="sldNum" sz="quarter" idx="12"/>
          </p:nvPr>
        </p:nvSpPr>
        <p:spPr/>
        <p:txBody>
          <a:bodyPr/>
          <a:lstStyle/>
          <a:p>
            <a:fld id="{85C30599-15E3-4E18-A641-2A89B55708C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58763" y="90488"/>
            <a:ext cx="8656637" cy="76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Facts and Circumstances Relevant for Reference-Based Pricing</a:t>
            </a:r>
          </a:p>
        </p:txBody>
      </p:sp>
      <p:sp>
        <p:nvSpPr>
          <p:cNvPr id="39939" name="Content Placeholder 2"/>
          <p:cNvSpPr>
            <a:spLocks noGrp="1"/>
          </p:cNvSpPr>
          <p:nvPr>
            <p:ph idx="1"/>
          </p:nvPr>
        </p:nvSpPr>
        <p:spPr>
          <a:xfrm>
            <a:off x="304800" y="990600"/>
            <a:ext cx="8382000" cy="4525963"/>
          </a:xfrm>
        </p:spPr>
        <p:txBody>
          <a:bodyPr/>
          <a:lstStyle/>
          <a:p>
            <a:pPr marL="0" indent="0">
              <a:buNone/>
            </a:pPr>
            <a:r>
              <a:rPr lang="en-US" altLang="en-US" b="1" dirty="0">
                <a:solidFill>
                  <a:schemeClr val="accent4"/>
                </a:solidFill>
              </a:rPr>
              <a:t>Non-exclusive listing provided in an FAQ</a:t>
            </a:r>
          </a:p>
          <a:p>
            <a:r>
              <a:rPr lang="en-US" altLang="en-US" sz="1700" dirty="0"/>
              <a:t>Type of service—period between identification of the need for care and provision of the care is long enough to make an informed choice of provider</a:t>
            </a:r>
          </a:p>
          <a:p>
            <a:r>
              <a:rPr lang="en-US" altLang="en-US" sz="1700" dirty="0"/>
              <a:t>Procedures to ensure that an adequate number of providers accepting reference price are available (network adequacy, wait time, distance)</a:t>
            </a:r>
          </a:p>
          <a:p>
            <a:r>
              <a:rPr lang="en-US" altLang="en-US" sz="1700" dirty="0"/>
              <a:t>Procedures to ensure that an adequate number of providers accepting reference price meet reasonable quality standards</a:t>
            </a:r>
          </a:p>
          <a:p>
            <a:r>
              <a:rPr lang="en-US" altLang="en-US" sz="1700" dirty="0"/>
              <a:t>Easily accessible exceptions process allowing a provider that doesn’t accept reference pricing to be treated as if it does</a:t>
            </a:r>
          </a:p>
          <a:p>
            <a:pPr lvl="1"/>
            <a:r>
              <a:rPr lang="en-US" altLang="en-US" dirty="0"/>
              <a:t>Provider accepting reference price is not reasonably available (time or distance)</a:t>
            </a:r>
          </a:p>
          <a:p>
            <a:pPr lvl="1"/>
            <a:r>
              <a:rPr lang="en-US" altLang="en-US" dirty="0"/>
              <a:t>Quality of services may be compromised (e.g., complications due to co-morbidities)</a:t>
            </a:r>
          </a:p>
          <a:p>
            <a:r>
              <a:rPr lang="en-US" altLang="en-US" sz="1700" dirty="0"/>
              <a:t>SPD should include information on the pricing structure, including a list of services to which the pricing structure applies and the exceptions process</a:t>
            </a:r>
          </a:p>
          <a:p>
            <a:pPr lvl="1"/>
            <a:r>
              <a:rPr lang="en-US" altLang="en-US" dirty="0"/>
              <a:t>Upon request, plan also should provide: </a:t>
            </a:r>
          </a:p>
          <a:p>
            <a:pPr lvl="2">
              <a:spcAft>
                <a:spcPts val="600"/>
              </a:spcAft>
            </a:pPr>
            <a:r>
              <a:rPr lang="en-US" altLang="en-US" dirty="0"/>
              <a:t>List of providers that will accept reference price for each service</a:t>
            </a:r>
          </a:p>
          <a:p>
            <a:pPr lvl="2">
              <a:spcAft>
                <a:spcPts val="600"/>
              </a:spcAft>
            </a:pPr>
            <a:r>
              <a:rPr lang="en-US" altLang="en-US" dirty="0"/>
              <a:t>List of providers that will accept negotiated price above reference price for each service</a:t>
            </a:r>
          </a:p>
          <a:p>
            <a:pPr lvl="2">
              <a:spcAft>
                <a:spcPts val="600"/>
              </a:spcAft>
            </a:pPr>
            <a:r>
              <a:rPr lang="en-US" altLang="en-US" dirty="0"/>
              <a:t>Information on the process and data used to ensure that adequate number of providers accepting reference price meet reasonable quality standards</a:t>
            </a:r>
          </a:p>
        </p:txBody>
      </p:sp>
      <p:sp>
        <p:nvSpPr>
          <p:cNvPr id="2" name="Slide Number Placeholder 1"/>
          <p:cNvSpPr>
            <a:spLocks noGrp="1"/>
          </p:cNvSpPr>
          <p:nvPr>
            <p:ph type="sldNum" sz="quarter" idx="12"/>
          </p:nvPr>
        </p:nvSpPr>
        <p:spPr/>
        <p:txBody>
          <a:bodyPr/>
          <a:lstStyle/>
          <a:p>
            <a:fld id="{85C30599-15E3-4E18-A641-2A89B55708C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dirty="0"/>
          </a:p>
        </p:txBody>
      </p:sp>
      <p:sp>
        <p:nvSpPr>
          <p:cNvPr id="4" name="Text Placeholder 3"/>
          <p:cNvSpPr>
            <a:spLocks noGrp="1"/>
          </p:cNvSpPr>
          <p:nvPr>
            <p:ph type="body" idx="1"/>
          </p:nvPr>
        </p:nvSpPr>
        <p:spPr/>
        <p:txBody>
          <a:bodyPr/>
          <a:lstStyle/>
          <a:p>
            <a:r>
              <a:rPr lang="en-US" altLang="en-US" b="1" dirty="0"/>
              <a:t>Wellness Rules and EEOC</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cs typeface="Tahoma" pitchFamily="34" charset="0"/>
              </a:rPr>
              <a:t>Background </a:t>
            </a:r>
          </a:p>
        </p:txBody>
      </p:sp>
      <p:sp>
        <p:nvSpPr>
          <p:cNvPr id="41986" name="Rectangle 3"/>
          <p:cNvSpPr>
            <a:spLocks noGrp="1" noChangeArrowheads="1"/>
          </p:cNvSpPr>
          <p:nvPr>
            <p:ph idx="1"/>
          </p:nvPr>
        </p:nvSpPr>
        <p:spPr/>
        <p:txBody>
          <a:bodyPr/>
          <a:lstStyle/>
          <a:p>
            <a:r>
              <a:rPr lang="en-US" altLang="en-US" dirty="0">
                <a:solidFill>
                  <a:schemeClr val="tx1"/>
                </a:solidFill>
                <a:cs typeface="Tahoma" pitchFamily="34" charset="0"/>
              </a:rPr>
              <a:t>HIPAA (1996) gave us the our first rules for wellness programs</a:t>
            </a:r>
          </a:p>
          <a:p>
            <a:pPr lvl="1">
              <a:spcBef>
                <a:spcPts val="1200"/>
              </a:spcBef>
            </a:pPr>
            <a:r>
              <a:rPr lang="en-US" altLang="en-US" dirty="0">
                <a:cs typeface="Tahoma" pitchFamily="34" charset="0"/>
              </a:rPr>
              <a:t>Criteria:  amount of award limited to 20%, reasonable alternative required for employees who cannot meet health factor (reward the effort), etc.</a:t>
            </a:r>
          </a:p>
          <a:p>
            <a:pPr>
              <a:spcBef>
                <a:spcPts val="1800"/>
              </a:spcBef>
            </a:pPr>
            <a:r>
              <a:rPr lang="en-US" altLang="en-US" dirty="0">
                <a:solidFill>
                  <a:schemeClr val="tx1"/>
                </a:solidFill>
                <a:cs typeface="Tahoma" pitchFamily="34" charset="0"/>
              </a:rPr>
              <a:t>GINA (2008) limited ability to solicit medical history with HRAs</a:t>
            </a:r>
          </a:p>
          <a:p>
            <a:pPr>
              <a:spcBef>
                <a:spcPts val="1800"/>
              </a:spcBef>
            </a:pPr>
            <a:r>
              <a:rPr lang="en-US" altLang="en-US" dirty="0">
                <a:cs typeface="Tahoma" pitchFamily="34" charset="0"/>
              </a:rPr>
              <a:t>ADA amended (2008) to include more expansive definition of protected disabilities</a:t>
            </a:r>
          </a:p>
          <a:p>
            <a:pPr>
              <a:spcBef>
                <a:spcPts val="1800"/>
              </a:spcBef>
            </a:pPr>
            <a:r>
              <a:rPr lang="en-US" altLang="en-US" dirty="0">
                <a:solidFill>
                  <a:schemeClr val="tx1"/>
                </a:solidFill>
                <a:cs typeface="Tahoma" pitchFamily="34" charset="0"/>
              </a:rPr>
              <a:t>ACA (2010) piggybacked on the HIPAA rules, but increased the award limit from to 30% (50% for tobacco use)</a:t>
            </a:r>
          </a:p>
          <a:p>
            <a:pPr lvl="1">
              <a:spcBef>
                <a:spcPts val="1200"/>
              </a:spcBef>
            </a:pPr>
            <a:r>
              <a:rPr lang="en-US" altLang="en-US" dirty="0">
                <a:cs typeface="Tahoma" pitchFamily="34" charset="0"/>
              </a:rPr>
              <a:t>Final post-ACA wellness regulations issued in 2013</a:t>
            </a:r>
          </a:p>
          <a:p>
            <a:pPr lvl="2">
              <a:spcBef>
                <a:spcPts val="1200"/>
              </a:spcBef>
            </a:pPr>
            <a:r>
              <a:rPr lang="en-US" altLang="en-US" dirty="0">
                <a:cs typeface="Tahoma" pitchFamily="34" charset="0"/>
              </a:rPr>
              <a:t>See </a:t>
            </a:r>
            <a:r>
              <a:rPr lang="en-US" altLang="en-US" i="1" dirty="0">
                <a:cs typeface="Tahoma" pitchFamily="34" charset="0"/>
              </a:rPr>
              <a:t>Alert</a:t>
            </a:r>
            <a:r>
              <a:rPr lang="en-US" altLang="en-US" dirty="0">
                <a:cs typeface="Tahoma" pitchFamily="34" charset="0"/>
              </a:rPr>
              <a:t>, 06/07/2013</a:t>
            </a:r>
          </a:p>
          <a:p>
            <a:pPr lvl="2">
              <a:buFont typeface="Wingdings" pitchFamily="2" charset="2"/>
              <a:buNone/>
            </a:pPr>
            <a:endParaRPr lang="en-US" altLang="en-US" dirty="0">
              <a:cs typeface="Tahoma" pitchFamily="34" charset="0"/>
            </a:endParaRPr>
          </a:p>
          <a:p>
            <a:pPr lvl="2"/>
            <a:endParaRPr lang="en-US" altLang="en-US" dirty="0">
              <a:cs typeface="Tahoma" pitchFamily="34" charset="0"/>
            </a:endParaRPr>
          </a:p>
        </p:txBody>
      </p:sp>
      <p:pic>
        <p:nvPicPr>
          <p:cNvPr id="41988" name="Picture 6" descr="wellness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0925" y="4114800"/>
            <a:ext cx="28559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762000"/>
            <a:ext cx="91440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b="1" dirty="0">
              <a:latin typeface="Tahoma" pitchFamily="34" charset="0"/>
            </a:endParaRPr>
          </a:p>
        </p:txBody>
      </p:sp>
      <p:pic>
        <p:nvPicPr>
          <p:cNvPr id="43011" name="Picture 2"/>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304800" y="152399"/>
            <a:ext cx="8343900" cy="6257925"/>
          </a:xfrm>
        </p:spPr>
      </p:pic>
      <p:sp>
        <p:nvSpPr>
          <p:cNvPr id="2" name="Slide Number Placeholder 1"/>
          <p:cNvSpPr>
            <a:spLocks noGrp="1"/>
          </p:cNvSpPr>
          <p:nvPr>
            <p:ph type="sldNum" sz="quarter" idx="12"/>
          </p:nvPr>
        </p:nvSpPr>
        <p:spPr/>
        <p:txBody>
          <a:bodyPr/>
          <a:lstStyle/>
          <a:p>
            <a:fld id="{85C30599-15E3-4E18-A641-2A89B55708C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cs typeface="Tahoma" pitchFamily="34" charset="0"/>
              </a:rPr>
              <a:t>EEOC and Wellness</a:t>
            </a:r>
          </a:p>
        </p:txBody>
      </p:sp>
      <p:sp>
        <p:nvSpPr>
          <p:cNvPr id="44034" name="Rectangle 6"/>
          <p:cNvSpPr>
            <a:spLocks noGrp="1" noChangeArrowheads="1"/>
          </p:cNvSpPr>
          <p:nvPr>
            <p:ph idx="1"/>
          </p:nvPr>
        </p:nvSpPr>
        <p:spPr>
          <a:xfrm>
            <a:off x="258763" y="1027113"/>
            <a:ext cx="7285037" cy="5221287"/>
          </a:xfrm>
        </p:spPr>
        <p:txBody>
          <a:bodyPr/>
          <a:lstStyle/>
          <a:p>
            <a:r>
              <a:rPr lang="en-US" altLang="en-US" dirty="0">
                <a:cs typeface="Tahoma" pitchFamily="34" charset="0"/>
              </a:rPr>
              <a:t>ADA limits employer’s ability to make disability-related </a:t>
            </a:r>
            <a:br>
              <a:rPr lang="en-US" altLang="en-US" dirty="0">
                <a:cs typeface="Tahoma" pitchFamily="34" charset="0"/>
              </a:rPr>
            </a:br>
            <a:r>
              <a:rPr lang="en-US" altLang="en-US" dirty="0">
                <a:cs typeface="Tahoma" pitchFamily="34" charset="0"/>
              </a:rPr>
              <a:t>inquiries or require medical examinations </a:t>
            </a:r>
          </a:p>
          <a:p>
            <a:pPr lvl="1"/>
            <a:r>
              <a:rPr lang="en-US" altLang="en-US" dirty="0">
                <a:cs typeface="Tahoma" pitchFamily="34" charset="0"/>
              </a:rPr>
              <a:t>However, exceptions apply for bona fide employee benefit plans, </a:t>
            </a:r>
            <a:br>
              <a:rPr lang="en-US" altLang="en-US" dirty="0">
                <a:cs typeface="Tahoma" pitchFamily="34" charset="0"/>
              </a:rPr>
            </a:br>
            <a:r>
              <a:rPr lang="en-US" altLang="en-US" dirty="0">
                <a:cs typeface="Tahoma" pitchFamily="34" charset="0"/>
              </a:rPr>
              <a:t>and voluntary wellness programs; “voluntary” = participation not required, and no penalty for not participating</a:t>
            </a:r>
          </a:p>
          <a:p>
            <a:r>
              <a:rPr lang="en-US" altLang="en-US" dirty="0">
                <a:cs typeface="Tahoma" pitchFamily="34" charset="0"/>
              </a:rPr>
              <a:t>Equal Employment Opportunity Commission (EEOC) has jurisdiction over ADA issues</a:t>
            </a:r>
          </a:p>
          <a:p>
            <a:pPr lvl="1"/>
            <a:r>
              <a:rPr lang="en-US" altLang="en-US" dirty="0">
                <a:cs typeface="Tahoma" pitchFamily="34" charset="0"/>
              </a:rPr>
              <a:t>No official guidance from the agency (maybe in 2015?)    </a:t>
            </a:r>
          </a:p>
          <a:p>
            <a:pPr lvl="1"/>
            <a:r>
              <a:rPr lang="en-US" altLang="en-US" dirty="0">
                <a:cs typeface="Tahoma" pitchFamily="34" charset="0"/>
              </a:rPr>
              <a:t>Informal guidance: compliance with HIPAA/ACA wellness rules does not give free pass under the ADA (i.e. does not necessarily make the program “voluntary” under ADA)</a:t>
            </a:r>
          </a:p>
          <a:p>
            <a:r>
              <a:rPr lang="en-US" altLang="en-US" dirty="0">
                <a:cs typeface="Tahoma" pitchFamily="34" charset="0"/>
              </a:rPr>
              <a:t>Federal appellate court addressed bona fide plan exception (Broward County case)</a:t>
            </a:r>
          </a:p>
          <a:p>
            <a:pPr lvl="2"/>
            <a:r>
              <a:rPr lang="en-US" altLang="en-US" dirty="0">
                <a:cs typeface="Tahoma" pitchFamily="34" charset="0"/>
              </a:rPr>
              <a:t>$20 surcharge for not completing HRA permissible because it was a component of the County’s “bona fide health plan;” See </a:t>
            </a:r>
            <a:r>
              <a:rPr lang="en-US" altLang="en-US" i="1" dirty="0">
                <a:cs typeface="Tahoma" pitchFamily="34" charset="0"/>
              </a:rPr>
              <a:t>Alert,</a:t>
            </a:r>
            <a:r>
              <a:rPr lang="en-US" altLang="en-US" dirty="0">
                <a:cs typeface="Tahoma" pitchFamily="34" charset="0"/>
              </a:rPr>
              <a:t> 4/14/2011</a:t>
            </a:r>
          </a:p>
          <a:p>
            <a:pPr lvl="2"/>
            <a:r>
              <a:rPr lang="en-US" altLang="en-US" dirty="0">
                <a:cs typeface="Tahoma" pitchFamily="34" charset="0"/>
              </a:rPr>
              <a:t>No formal reaction from EEOC; informally noted it believes result in case is incorrectly decided</a:t>
            </a:r>
          </a:p>
        </p:txBody>
      </p:sp>
      <p:pic>
        <p:nvPicPr>
          <p:cNvPr id="44036" name="Picture 4" descr="chasing bu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219200"/>
            <a:ext cx="14478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EEOC and Wellness</a:t>
            </a:r>
          </a:p>
        </p:txBody>
      </p:sp>
      <p:sp>
        <p:nvSpPr>
          <p:cNvPr id="27651" name="Rectangle 6"/>
          <p:cNvSpPr>
            <a:spLocks noGrp="1" noChangeArrowheads="1"/>
          </p:cNvSpPr>
          <p:nvPr>
            <p:ph idx="1"/>
          </p:nvPr>
        </p:nvSpPr>
        <p:spPr>
          <a:xfrm>
            <a:off x="258763" y="1027113"/>
            <a:ext cx="6370637" cy="4800600"/>
          </a:xfrm>
        </p:spPr>
        <p:txBody>
          <a:bodyPr/>
          <a:lstStyle/>
          <a:p>
            <a:pPr marL="0" indent="0">
              <a:buNone/>
              <a:defRPr/>
            </a:pPr>
            <a:r>
              <a:rPr lang="en-US" b="1" dirty="0">
                <a:solidFill>
                  <a:schemeClr val="accent4"/>
                </a:solidFill>
              </a:rPr>
              <a:t>Americans with Disabilities Act—Recent EEOC Lawsuits</a:t>
            </a:r>
          </a:p>
          <a:p>
            <a:pPr>
              <a:defRPr/>
            </a:pPr>
            <a:r>
              <a:rPr lang="en-US" dirty="0"/>
              <a:t>Wisconsin cases—employers sued for either conditioning health plan enrollment on employees’ submission to biometric screening, or for shifting the </a:t>
            </a:r>
            <a:r>
              <a:rPr lang="en-US" i="1" u="sng" dirty="0"/>
              <a:t>entire</a:t>
            </a:r>
            <a:r>
              <a:rPr lang="en-US" dirty="0"/>
              <a:t> cost of coverage to employees who declined to participate.</a:t>
            </a:r>
            <a:endParaRPr lang="en-US" i="1" dirty="0"/>
          </a:p>
          <a:p>
            <a:pPr>
              <a:defRPr/>
            </a:pPr>
            <a:r>
              <a:rPr lang="en-US" i="1" dirty="0"/>
              <a:t>EEOC v. Honeywell  </a:t>
            </a:r>
          </a:p>
          <a:p>
            <a:pPr lvl="1">
              <a:defRPr/>
            </a:pPr>
            <a:r>
              <a:rPr lang="en-US" dirty="0">
                <a:cs typeface="Tahoma" charset="0"/>
              </a:rPr>
              <a:t>Health savings account (HSA) contributions (up to $1,500, adjusted by salary) conditioned upon the employee and an employee’s covered spouse completing a health risk questionnaire and biometric screening. </a:t>
            </a:r>
          </a:p>
          <a:p>
            <a:pPr lvl="1">
              <a:defRPr/>
            </a:pPr>
            <a:r>
              <a:rPr lang="en-US" dirty="0">
                <a:cs typeface="Tahoma" charset="0"/>
              </a:rPr>
              <a:t>Employees/spouses who do not complete the biometric screenings are assessed a health insurance premium surcharge ($500 per year). </a:t>
            </a:r>
          </a:p>
          <a:p>
            <a:pPr lvl="1">
              <a:defRPr/>
            </a:pPr>
            <a:r>
              <a:rPr lang="en-US" dirty="0">
                <a:cs typeface="Tahoma" charset="0"/>
              </a:rPr>
              <a:t>Employees/spouses who are tobacco users, and those who refuse to submit to testing for tobacco use, are assessed an additional health insurance premium surcharge ($1,000 each per year)</a:t>
            </a:r>
            <a:r>
              <a:rPr lang="en-US" dirty="0"/>
              <a:t>. </a:t>
            </a:r>
          </a:p>
          <a:p>
            <a:pPr marL="231775" lvl="1" indent="0">
              <a:buFont typeface="Wingdings 3" pitchFamily="18" charset="2"/>
              <a:buNone/>
              <a:defRPr/>
            </a:pPr>
            <a:endParaRPr lang="en-US" dirty="0"/>
          </a:p>
          <a:p>
            <a:pPr lvl="3">
              <a:defRPr/>
            </a:pPr>
            <a:endParaRPr lang="en-US" dirty="0"/>
          </a:p>
        </p:txBody>
      </p:sp>
      <p:pic>
        <p:nvPicPr>
          <p:cNvPr id="45060" name="Picture 3" descr="car fir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14300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EEOC Jurisdictional Areas—Chicago Office</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066800"/>
            <a:ext cx="792321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Down Arrow 5"/>
          <p:cNvSpPr>
            <a:spLocks noChangeArrowheads="1"/>
          </p:cNvSpPr>
          <p:nvPr/>
        </p:nvSpPr>
        <p:spPr bwMode="auto">
          <a:xfrm>
            <a:off x="4876800" y="1371600"/>
            <a:ext cx="152400" cy="609600"/>
          </a:xfrm>
          <a:prstGeom prst="downArrow">
            <a:avLst>
              <a:gd name="adj1" fmla="val 50000"/>
              <a:gd name="adj2" fmla="val 50000"/>
            </a:avLst>
          </a:prstGeom>
          <a:solidFill>
            <a:schemeClr val="accent1"/>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b="1" dirty="0">
              <a:latin typeface="Tahoma" pitchFamily="34" charset="0"/>
            </a:endParaRPr>
          </a:p>
        </p:txBody>
      </p:sp>
      <p:sp>
        <p:nvSpPr>
          <p:cNvPr id="2" name="Slide Number Placeholder 1"/>
          <p:cNvSpPr>
            <a:spLocks noGrp="1"/>
          </p:cNvSpPr>
          <p:nvPr>
            <p:ph type="sldNum" sz="quarter" idx="12"/>
          </p:nvPr>
        </p:nvSpPr>
        <p:spPr/>
        <p:txBody>
          <a:bodyPr/>
          <a:lstStyle/>
          <a:p>
            <a:fld id="{85C30599-15E3-4E18-A641-2A89B55708C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EEOC and Wellness</a:t>
            </a:r>
          </a:p>
        </p:txBody>
      </p:sp>
      <p:sp>
        <p:nvSpPr>
          <p:cNvPr id="27651" name="Rectangle 6"/>
          <p:cNvSpPr>
            <a:spLocks noGrp="1" noChangeArrowheads="1"/>
          </p:cNvSpPr>
          <p:nvPr>
            <p:ph idx="1"/>
          </p:nvPr>
        </p:nvSpPr>
        <p:spPr>
          <a:xfrm>
            <a:off x="259306" y="1027464"/>
            <a:ext cx="7132094" cy="5373336"/>
          </a:xfrm>
          <a:ln>
            <a:miter lim="800000"/>
            <a:headEnd/>
            <a:tailEnd/>
          </a:ln>
        </p:spPr>
        <p:txBody>
          <a:bodyPr/>
          <a:lstStyle/>
          <a:p>
            <a:pPr>
              <a:defRPr/>
            </a:pPr>
            <a:r>
              <a:rPr lang="en-US" dirty="0"/>
              <a:t>Americans with Disabilities Act</a:t>
            </a:r>
            <a:r>
              <a:rPr lang="en-US" dirty="0">
                <a:cs typeface="Tahoma" charset="0"/>
              </a:rPr>
              <a:t>—</a:t>
            </a:r>
            <a:r>
              <a:rPr lang="en-US" i="1" dirty="0"/>
              <a:t>EEOC v. Honeywell</a:t>
            </a:r>
          </a:p>
          <a:p>
            <a:pPr lvl="1">
              <a:defRPr/>
            </a:pPr>
            <a:r>
              <a:rPr lang="en-US" dirty="0"/>
              <a:t>Honeywell employee filed compliant with EEOC; District Director tells Honeywell to remove any penalties under its wellness program</a:t>
            </a:r>
          </a:p>
          <a:p>
            <a:pPr lvl="1">
              <a:defRPr/>
            </a:pPr>
            <a:r>
              <a:rPr lang="en-US" dirty="0"/>
              <a:t>After Honeywell refused, EEOC asked for preliminary injunction in US District in Minnesota, citing irreparable harm</a:t>
            </a:r>
          </a:p>
          <a:p>
            <a:pPr lvl="1">
              <a:defRPr/>
            </a:pPr>
            <a:r>
              <a:rPr lang="en-US" dirty="0"/>
              <a:t>Court did not grant EEOC’s request; therefore, did not address the merits of the case (e.g., bona fide benefit plan safe harbor)</a:t>
            </a:r>
            <a:endParaRPr lang="en-US" strike="sngStrike" dirty="0"/>
          </a:p>
          <a:p>
            <a:pPr lvl="1">
              <a:spcBef>
                <a:spcPts val="600"/>
              </a:spcBef>
              <a:defRPr/>
            </a:pPr>
            <a:r>
              <a:rPr lang="en-US" dirty="0"/>
              <a:t>EEOC not likely to pursue further litigation with Honeywell </a:t>
            </a:r>
          </a:p>
          <a:p>
            <a:pPr lvl="2">
              <a:defRPr/>
            </a:pPr>
            <a:r>
              <a:rPr lang="en-US" dirty="0"/>
              <a:t>Agency admonished at Senate hearing in November 2014 </a:t>
            </a:r>
          </a:p>
          <a:p>
            <a:pPr lvl="3">
              <a:defRPr/>
            </a:pPr>
            <a:r>
              <a:rPr lang="en-US" dirty="0"/>
              <a:t>“ . . . EEOC has not offered any guidance on voluntary employer wellness plans to encourage healthy lifestyle choices, yet is filing lawsuits against employers who offer these plans to employees</a:t>
            </a:r>
          </a:p>
          <a:p>
            <a:pPr lvl="2">
              <a:spcBef>
                <a:spcPts val="600"/>
              </a:spcBef>
              <a:defRPr/>
            </a:pPr>
            <a:r>
              <a:rPr lang="en-US" dirty="0"/>
              <a:t>Business Roundtable letter, 11/14/2014</a:t>
            </a:r>
          </a:p>
          <a:p>
            <a:pPr lvl="3">
              <a:defRPr/>
            </a:pPr>
            <a:r>
              <a:rPr lang="en-US" dirty="0">
                <a:hlinkClick r:id="rId3"/>
              </a:rPr>
              <a:t>http://businessroundtable.org/resources/brt-letter-response-eeoc-actions-targeting-employer-wellness-programs</a:t>
            </a:r>
            <a:endParaRPr lang="en-US" dirty="0"/>
          </a:p>
          <a:p>
            <a:pPr lvl="2">
              <a:defRPr/>
            </a:pPr>
            <a:r>
              <a:rPr lang="en-US" dirty="0"/>
              <a:t>White House statement: EEOC lawsuit is "inconsistent with what we know about wellness programs and the fact that we know that wellness programs are good for both employers and employees." </a:t>
            </a:r>
          </a:p>
        </p:txBody>
      </p:sp>
      <p:pic>
        <p:nvPicPr>
          <p:cNvPr id="47108" name="Picture 5" descr="paper airplane fir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3463" y="1066800"/>
            <a:ext cx="17605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2"/>
          <p:cNvGrpSpPr>
            <a:grpSpLocks/>
          </p:cNvGrpSpPr>
          <p:nvPr/>
        </p:nvGrpSpPr>
        <p:grpSpPr bwMode="auto">
          <a:xfrm>
            <a:off x="123825" y="1381125"/>
            <a:ext cx="8963025" cy="4521188"/>
            <a:chOff x="152397" y="1381038"/>
            <a:chExt cx="8963028" cy="4520943"/>
          </a:xfrm>
        </p:grpSpPr>
        <p:sp>
          <p:nvSpPr>
            <p:cNvPr id="17" name="Rectangle 16"/>
            <p:cNvSpPr/>
            <p:nvPr/>
          </p:nvSpPr>
          <p:spPr>
            <a:xfrm>
              <a:off x="5057774" y="1752493"/>
              <a:ext cx="1334156" cy="3516374"/>
            </a:xfrm>
            <a:prstGeom prst="rect">
              <a:avLst/>
            </a:prstGeom>
            <a:no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14300" indent="-114300">
                <a:spcAft>
                  <a:spcPts val="600"/>
                </a:spcAft>
                <a:buClr>
                  <a:schemeClr val="accent1"/>
                </a:buClr>
                <a:buSzPct val="75000"/>
                <a:buFont typeface="Wingdings" pitchFamily="2" charset="2"/>
                <a:buChar char="v"/>
                <a:defRPr/>
              </a:pPr>
              <a:r>
                <a:rPr lang="en-US" sz="700" dirty="0">
                  <a:solidFill>
                    <a:schemeClr val="tx1"/>
                  </a:solidFill>
                </a:rPr>
                <a:t>Individual mandate</a:t>
              </a:r>
            </a:p>
            <a:p>
              <a:pPr marL="114300" indent="-114300">
                <a:spcAft>
                  <a:spcPts val="600"/>
                </a:spcAft>
                <a:buClr>
                  <a:schemeClr val="accent1"/>
                </a:buClr>
                <a:buSzPct val="75000"/>
                <a:buFont typeface="Wingdings" pitchFamily="2" charset="2"/>
                <a:buChar char="v"/>
                <a:defRPr/>
              </a:pPr>
              <a:r>
                <a:rPr lang="en-US" sz="700" dirty="0">
                  <a:solidFill>
                    <a:schemeClr val="tx1"/>
                  </a:solidFill>
                </a:rPr>
                <a:t>Health insurance exchanges for individual and small group market</a:t>
              </a:r>
            </a:p>
            <a:p>
              <a:pPr marL="114300" indent="-114300">
                <a:spcAft>
                  <a:spcPts val="600"/>
                </a:spcAft>
                <a:buClr>
                  <a:schemeClr val="accent1"/>
                </a:buClr>
                <a:buSzPct val="75000"/>
                <a:buFont typeface="Wingdings" pitchFamily="2" charset="2"/>
                <a:buChar char="v"/>
                <a:defRPr/>
              </a:pPr>
              <a:r>
                <a:rPr lang="en-US" sz="700" dirty="0">
                  <a:solidFill>
                    <a:schemeClr val="tx1"/>
                  </a:solidFill>
                </a:rPr>
                <a:t>Transitional reinsurance fee</a:t>
              </a:r>
            </a:p>
            <a:p>
              <a:pPr marL="114300" indent="-114300">
                <a:spcAft>
                  <a:spcPts val="600"/>
                </a:spcAft>
                <a:buClr>
                  <a:schemeClr val="accent1"/>
                </a:buClr>
                <a:buSzPct val="75000"/>
                <a:buFont typeface="Wingdings" pitchFamily="2" charset="2"/>
                <a:buChar char="v"/>
                <a:defRPr/>
              </a:pPr>
              <a:r>
                <a:rPr lang="en-US" sz="700" dirty="0">
                  <a:solidFill>
                    <a:schemeClr val="tx1"/>
                  </a:solidFill>
                </a:rPr>
                <a:t>Excise tax on health insurance companies</a:t>
              </a:r>
            </a:p>
            <a:p>
              <a:pPr marL="114300" indent="-114300">
                <a:spcAft>
                  <a:spcPts val="600"/>
                </a:spcAft>
                <a:buClr>
                  <a:schemeClr val="accent1"/>
                </a:buClr>
                <a:buSzPct val="75000"/>
                <a:buFont typeface="Wingdings" pitchFamily="2" charset="2"/>
                <a:buChar char="v"/>
                <a:defRPr/>
              </a:pPr>
              <a:r>
                <a:rPr lang="en-US" sz="700" dirty="0">
                  <a:solidFill>
                    <a:schemeClr val="tx1"/>
                  </a:solidFill>
                </a:rPr>
                <a:t>No annual dollar limits on essential health benefits</a:t>
              </a:r>
            </a:p>
            <a:p>
              <a:pPr marL="114300" indent="-114300">
                <a:spcAft>
                  <a:spcPts val="600"/>
                </a:spcAft>
                <a:buClr>
                  <a:schemeClr val="accent1"/>
                </a:buClr>
                <a:buSzPct val="75000"/>
                <a:buFont typeface="Wingdings" pitchFamily="2" charset="2"/>
                <a:buChar char="v"/>
                <a:defRPr/>
              </a:pPr>
              <a:r>
                <a:rPr lang="en-US" sz="700" dirty="0">
                  <a:solidFill>
                    <a:schemeClr val="tx1"/>
                  </a:solidFill>
                </a:rPr>
                <a:t>Waiting periods limited to</a:t>
              </a:r>
              <a:br>
                <a:rPr lang="en-US" sz="700" dirty="0">
                  <a:solidFill>
                    <a:schemeClr val="tx1"/>
                  </a:solidFill>
                </a:rPr>
              </a:br>
              <a:r>
                <a:rPr lang="en-US" sz="700" dirty="0">
                  <a:solidFill>
                    <a:schemeClr val="tx1"/>
                  </a:solidFill>
                </a:rPr>
                <a:t>90 days</a:t>
              </a:r>
            </a:p>
            <a:p>
              <a:pPr marL="114300" indent="-114300">
                <a:spcAft>
                  <a:spcPts val="600"/>
                </a:spcAft>
                <a:buClr>
                  <a:schemeClr val="accent1"/>
                </a:buClr>
                <a:buSzPct val="75000"/>
                <a:buFont typeface="Wingdings" pitchFamily="2" charset="2"/>
                <a:buChar char="v"/>
                <a:defRPr/>
              </a:pPr>
              <a:r>
                <a:rPr lang="en-US" sz="700" dirty="0">
                  <a:solidFill>
                    <a:schemeClr val="tx1"/>
                  </a:solidFill>
                </a:rPr>
                <a:t>No preexisting condition restriction for any enrollee</a:t>
              </a:r>
            </a:p>
            <a:p>
              <a:pPr marL="114300" indent="-114300">
                <a:spcAft>
                  <a:spcPts val="600"/>
                </a:spcAft>
                <a:buClr>
                  <a:schemeClr val="accent1"/>
                </a:buClr>
                <a:buSzPct val="75000"/>
                <a:buFont typeface="Wingdings" pitchFamily="2" charset="2"/>
                <a:buChar char="v"/>
                <a:defRPr/>
              </a:pPr>
              <a:r>
                <a:rPr lang="en-US" sz="700" dirty="0">
                  <a:solidFill>
                    <a:schemeClr val="tx1"/>
                  </a:solidFill>
                </a:rPr>
                <a:t>Increased restrictions on applying wellness program incentives, but higher amount allowed</a:t>
              </a:r>
            </a:p>
            <a:p>
              <a:pPr marL="114300" indent="-114300">
                <a:spcAft>
                  <a:spcPts val="600"/>
                </a:spcAft>
                <a:buClr>
                  <a:schemeClr val="accent1"/>
                </a:buClr>
                <a:buSzPct val="75000"/>
                <a:buFont typeface="Wingdings" pitchFamily="2" charset="2"/>
                <a:buChar char="v"/>
                <a:defRPr/>
              </a:pPr>
              <a:r>
                <a:rPr lang="en-US" sz="700" dirty="0">
                  <a:solidFill>
                    <a:schemeClr val="tx1"/>
                  </a:solidFill>
                </a:rPr>
                <a:t>Cost-sharing limited to $6,350/$12,700* ($6,600/$13,200 for 2015)</a:t>
              </a:r>
            </a:p>
            <a:p>
              <a:pPr marL="114300" indent="-114300">
                <a:spcAft>
                  <a:spcPts val="600"/>
                </a:spcAft>
                <a:buClr>
                  <a:schemeClr val="accent1"/>
                </a:buClr>
                <a:buSzPct val="75000"/>
                <a:buFont typeface="Wingdings" pitchFamily="2" charset="2"/>
                <a:buChar char="v"/>
                <a:defRPr/>
              </a:pPr>
              <a:r>
                <a:rPr lang="en-US" sz="700" dirty="0">
                  <a:solidFill>
                    <a:schemeClr val="tx1"/>
                  </a:solidFill>
                </a:rPr>
                <a:t>Coverage of routine expenses for clinical trials*</a:t>
              </a:r>
            </a:p>
            <a:p>
              <a:pPr marL="114300" indent="-114300">
                <a:spcAft>
                  <a:spcPts val="600"/>
                </a:spcAft>
                <a:buClr>
                  <a:schemeClr val="accent1"/>
                </a:buClr>
                <a:buSzPct val="75000"/>
                <a:buFont typeface="Wingdings" pitchFamily="2" charset="2"/>
                <a:buChar char="v"/>
                <a:defRPr/>
              </a:pPr>
              <a:r>
                <a:rPr lang="en-US" sz="700" dirty="0">
                  <a:solidFill>
                    <a:schemeClr val="tx1"/>
                  </a:solidFill>
                </a:rPr>
                <a:t>Licensed provider nondiscrimination*</a:t>
              </a:r>
            </a:p>
            <a:p>
              <a:pPr>
                <a:spcAft>
                  <a:spcPts val="600"/>
                </a:spcAft>
                <a:buClr>
                  <a:schemeClr val="accent1"/>
                </a:buClr>
                <a:buSzPct val="75000"/>
                <a:defRPr/>
              </a:pPr>
              <a:r>
                <a:rPr lang="en-US" sz="700" dirty="0">
                  <a:solidFill>
                    <a:schemeClr val="tx1"/>
                  </a:solidFill>
                </a:rPr>
                <a:t>*Nongrandfathered plans only</a:t>
              </a:r>
            </a:p>
            <a:p>
              <a:pPr marL="114300" indent="-114300">
                <a:spcAft>
                  <a:spcPts val="600"/>
                </a:spcAft>
                <a:buClr>
                  <a:schemeClr val="accent1"/>
                </a:buClr>
                <a:buSzPct val="75000"/>
                <a:buFont typeface="Wingdings" pitchFamily="2" charset="2"/>
                <a:buChar char="v"/>
                <a:defRPr/>
              </a:pPr>
              <a:endParaRPr lang="en-US" sz="700" dirty="0">
                <a:solidFill>
                  <a:schemeClr val="tx1"/>
                </a:solidFill>
              </a:endParaRPr>
            </a:p>
          </p:txBody>
        </p:sp>
        <p:sp>
          <p:nvSpPr>
            <p:cNvPr id="24" name="Rectangle 23"/>
            <p:cNvSpPr/>
            <p:nvPr/>
          </p:nvSpPr>
          <p:spPr>
            <a:xfrm>
              <a:off x="1989648" y="3638549"/>
              <a:ext cx="1280160" cy="1828547"/>
            </a:xfrm>
            <a:prstGeom prst="rect">
              <a:avLst/>
            </a:prstGeom>
            <a:no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14300" indent="-114300">
                <a:spcAft>
                  <a:spcPts val="600"/>
                </a:spcAft>
                <a:buClr>
                  <a:schemeClr val="accent1"/>
                </a:buClr>
                <a:buSzPct val="75000"/>
                <a:buFont typeface="Wingdings" pitchFamily="2" charset="2"/>
                <a:buChar char="v"/>
                <a:defRPr/>
              </a:pPr>
              <a:r>
                <a:rPr lang="en-US" sz="700" dirty="0">
                  <a:solidFill>
                    <a:schemeClr val="tx1"/>
                  </a:solidFill>
                </a:rPr>
                <a:t>Summary of Benefits and Coverage</a:t>
              </a:r>
            </a:p>
            <a:p>
              <a:pPr marL="114300" indent="-114300">
                <a:spcAft>
                  <a:spcPts val="600"/>
                </a:spcAft>
                <a:buClr>
                  <a:schemeClr val="accent1"/>
                </a:buClr>
                <a:buSzPct val="75000"/>
                <a:buFont typeface="Wingdings" pitchFamily="2" charset="2"/>
                <a:buChar char="v"/>
                <a:defRPr/>
              </a:pPr>
              <a:r>
                <a:rPr lang="en-US" sz="700" dirty="0">
                  <a:solidFill>
                    <a:schemeClr val="tx1"/>
                  </a:solidFill>
                </a:rPr>
                <a:t>Medical loss ratio refunds</a:t>
              </a:r>
            </a:p>
            <a:p>
              <a:pPr marL="114300" indent="-114300">
                <a:spcAft>
                  <a:spcPts val="600"/>
                </a:spcAft>
                <a:buClr>
                  <a:schemeClr val="accent1"/>
                </a:buClr>
                <a:buSzPct val="75000"/>
                <a:buFont typeface="Wingdings" pitchFamily="2" charset="2"/>
                <a:buChar char="v"/>
                <a:defRPr/>
              </a:pPr>
              <a:r>
                <a:rPr lang="en-US" sz="700" dirty="0">
                  <a:solidFill>
                    <a:schemeClr val="tx1"/>
                  </a:solidFill>
                </a:rPr>
                <a:t>W-2 Reporting of health coverage (W-2s issued in 2013 for 2012)</a:t>
              </a:r>
            </a:p>
            <a:p>
              <a:pPr marL="114300" indent="-114300">
                <a:spcAft>
                  <a:spcPts val="600"/>
                </a:spcAft>
                <a:buClr>
                  <a:schemeClr val="accent1"/>
                </a:buClr>
                <a:buSzPct val="75000"/>
                <a:buFont typeface="Wingdings" pitchFamily="2" charset="2"/>
                <a:buChar char="v"/>
                <a:defRPr/>
              </a:pPr>
              <a:r>
                <a:rPr lang="en-US" sz="700" dirty="0">
                  <a:solidFill>
                    <a:schemeClr val="tx1"/>
                  </a:solidFill>
                </a:rPr>
                <a:t>Comparative Effectiveness Research (CER/PCORI) fee of $1 per capita (for CY plans, due in 2013 for 2012 coverage)</a:t>
              </a:r>
            </a:p>
            <a:p>
              <a:pPr marL="114300" indent="-114300">
                <a:spcAft>
                  <a:spcPts val="600"/>
                </a:spcAft>
                <a:buClr>
                  <a:schemeClr val="accent1"/>
                </a:buClr>
                <a:buSzPct val="75000"/>
                <a:buFont typeface="Wingdings" pitchFamily="2" charset="2"/>
                <a:buChar char="v"/>
                <a:defRPr/>
              </a:pPr>
              <a:r>
                <a:rPr lang="en-US" sz="700" dirty="0">
                  <a:solidFill>
                    <a:schemeClr val="tx1"/>
                  </a:solidFill>
                </a:rPr>
                <a:t>Women’s preventive care benefits (2013 for CY plans)</a:t>
              </a:r>
            </a:p>
          </p:txBody>
        </p:sp>
        <p:sp>
          <p:nvSpPr>
            <p:cNvPr id="19" name="Rectangle 18"/>
            <p:cNvSpPr/>
            <p:nvPr/>
          </p:nvSpPr>
          <p:spPr>
            <a:xfrm>
              <a:off x="322855" y="1381038"/>
              <a:ext cx="1280160" cy="4025682"/>
            </a:xfrm>
            <a:prstGeom prst="rect">
              <a:avLst/>
            </a:prstGeom>
            <a:no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14300" indent="-114300">
                <a:spcAft>
                  <a:spcPts val="600"/>
                </a:spcAft>
                <a:buClr>
                  <a:schemeClr val="accent1"/>
                </a:buClr>
                <a:buSzPct val="75000"/>
                <a:buFont typeface="Wingdings" pitchFamily="2" charset="2"/>
                <a:buChar char="v"/>
                <a:defRPr/>
              </a:pPr>
              <a:r>
                <a:rPr lang="en-US" sz="700" dirty="0">
                  <a:solidFill>
                    <a:schemeClr val="tx1"/>
                  </a:solidFill>
                </a:rPr>
                <a:t>No rescission except for fraud or intentional material misrepresentation</a:t>
              </a:r>
            </a:p>
            <a:p>
              <a:pPr marL="114300" indent="-114300">
                <a:spcAft>
                  <a:spcPts val="600"/>
                </a:spcAft>
                <a:buClr>
                  <a:schemeClr val="accent1"/>
                </a:buClr>
                <a:buSzPct val="75000"/>
                <a:buFont typeface="Wingdings" pitchFamily="2" charset="2"/>
                <a:buChar char="v"/>
                <a:defRPr/>
              </a:pPr>
              <a:r>
                <a:rPr lang="en-US" sz="700" dirty="0">
                  <a:solidFill>
                    <a:schemeClr val="tx1"/>
                  </a:solidFill>
                </a:rPr>
                <a:t>Employees’ children eligible to age 26, with no other eligibility criteria</a:t>
              </a:r>
            </a:p>
            <a:p>
              <a:pPr marL="114300" indent="-114300">
                <a:spcAft>
                  <a:spcPts val="600"/>
                </a:spcAft>
                <a:buClr>
                  <a:schemeClr val="accent1"/>
                </a:buClr>
                <a:buSzPct val="75000"/>
                <a:buFont typeface="Wingdings" pitchFamily="2" charset="2"/>
                <a:buChar char="v"/>
                <a:defRPr/>
              </a:pPr>
              <a:r>
                <a:rPr lang="en-US" sz="700" dirty="0">
                  <a:solidFill>
                    <a:schemeClr val="tx1"/>
                  </a:solidFill>
                </a:rPr>
                <a:t>Coverage for employees’ children nontaxable until they reach age 26</a:t>
              </a:r>
            </a:p>
            <a:p>
              <a:pPr marL="114300" indent="-114300">
                <a:spcAft>
                  <a:spcPts val="600"/>
                </a:spcAft>
                <a:buClr>
                  <a:schemeClr val="accent1"/>
                </a:buClr>
                <a:buSzPct val="75000"/>
                <a:buFont typeface="Wingdings" pitchFamily="2" charset="2"/>
                <a:buChar char="v"/>
                <a:defRPr/>
              </a:pPr>
              <a:r>
                <a:rPr lang="en-US" sz="700" dirty="0">
                  <a:solidFill>
                    <a:schemeClr val="tx1"/>
                  </a:solidFill>
                </a:rPr>
                <a:t>No cost-sharing for preventive care*</a:t>
              </a:r>
            </a:p>
            <a:p>
              <a:pPr marL="114300" indent="-114300">
                <a:spcAft>
                  <a:spcPts val="600"/>
                </a:spcAft>
                <a:buClr>
                  <a:schemeClr val="accent1"/>
                </a:buClr>
                <a:buSzPct val="75000"/>
                <a:buFont typeface="Wingdings" pitchFamily="2" charset="2"/>
                <a:buChar char="v"/>
                <a:defRPr/>
              </a:pPr>
              <a:r>
                <a:rPr lang="en-US" sz="700" dirty="0">
                  <a:solidFill>
                    <a:schemeClr val="tx1"/>
                  </a:solidFill>
                </a:rPr>
                <a:t>Certain provider and emergency care access restrictions prohibited*</a:t>
              </a:r>
            </a:p>
            <a:p>
              <a:pPr marL="114300" indent="-114300">
                <a:spcAft>
                  <a:spcPts val="600"/>
                </a:spcAft>
                <a:buClr>
                  <a:schemeClr val="accent1"/>
                </a:buClr>
                <a:buSzPct val="75000"/>
                <a:buFont typeface="Wingdings" pitchFamily="2" charset="2"/>
                <a:buChar char="v"/>
                <a:defRPr/>
              </a:pPr>
              <a:r>
                <a:rPr lang="en-US" sz="700" dirty="0">
                  <a:solidFill>
                    <a:schemeClr val="tx1"/>
                  </a:solidFill>
                </a:rPr>
                <a:t>Claims and appeals handling requirements*</a:t>
              </a:r>
            </a:p>
            <a:p>
              <a:pPr marL="114300" indent="-114300">
                <a:spcAft>
                  <a:spcPts val="600"/>
                </a:spcAft>
                <a:buClr>
                  <a:schemeClr val="accent1"/>
                </a:buClr>
                <a:buSzPct val="75000"/>
                <a:buFont typeface="Wingdings" pitchFamily="2" charset="2"/>
                <a:buChar char="v"/>
                <a:defRPr/>
              </a:pPr>
              <a:r>
                <a:rPr lang="en-US" sz="700" dirty="0">
                  <a:solidFill>
                    <a:schemeClr val="tx1"/>
                  </a:solidFill>
                </a:rPr>
                <a:t>No lifetime (and limited annual) maximum dollar limits on essential health benefits</a:t>
              </a:r>
            </a:p>
            <a:p>
              <a:pPr marL="114300" indent="-114300">
                <a:spcAft>
                  <a:spcPts val="600"/>
                </a:spcAft>
                <a:buClr>
                  <a:schemeClr val="accent1"/>
                </a:buClr>
                <a:buSzPct val="75000"/>
                <a:buFont typeface="Wingdings" pitchFamily="2" charset="2"/>
                <a:buChar char="v"/>
                <a:defRPr/>
              </a:pPr>
              <a:r>
                <a:rPr lang="en-US" sz="700" dirty="0">
                  <a:solidFill>
                    <a:schemeClr val="tx1"/>
                  </a:solidFill>
                </a:rPr>
                <a:t>No preexisting condition restriction for enrollees under age 19</a:t>
              </a:r>
            </a:p>
            <a:p>
              <a:pPr marL="114300" indent="-114300">
                <a:spcAft>
                  <a:spcPts val="600"/>
                </a:spcAft>
                <a:buClr>
                  <a:schemeClr val="accent1"/>
                </a:buClr>
                <a:buSzPct val="75000"/>
                <a:buFont typeface="Wingdings" pitchFamily="2" charset="2"/>
                <a:buChar char="v"/>
                <a:defRPr/>
              </a:pPr>
              <a:r>
                <a:rPr lang="en-US" sz="700" dirty="0">
                  <a:solidFill>
                    <a:schemeClr val="tx1"/>
                  </a:solidFill>
                </a:rPr>
                <a:t>OTC medication not eligible for reimbursement without a prescription</a:t>
              </a:r>
            </a:p>
            <a:p>
              <a:pPr marL="114300" indent="-114300">
                <a:spcAft>
                  <a:spcPts val="600"/>
                </a:spcAft>
                <a:buClr>
                  <a:schemeClr val="accent1"/>
                </a:buClr>
                <a:buSzPct val="75000"/>
                <a:buFont typeface="Wingdings" pitchFamily="2" charset="2"/>
                <a:buChar char="v"/>
                <a:defRPr/>
              </a:pPr>
              <a:r>
                <a:rPr lang="en-US" sz="700" dirty="0">
                  <a:solidFill>
                    <a:schemeClr val="tx1"/>
                  </a:solidFill>
                </a:rPr>
                <a:t>Excise tax on prescription drug manufacturers and importers</a:t>
              </a:r>
            </a:p>
            <a:p>
              <a:pPr marL="114300" indent="-114300">
                <a:spcAft>
                  <a:spcPts val="600"/>
                </a:spcAft>
                <a:buClr>
                  <a:schemeClr val="accent1"/>
                </a:buClr>
                <a:buSzPct val="75000"/>
                <a:defRPr/>
              </a:pPr>
              <a:r>
                <a:rPr lang="en-US" sz="700" dirty="0">
                  <a:solidFill>
                    <a:schemeClr val="tx1"/>
                  </a:solidFill>
                </a:rPr>
                <a:t>*Nongrandfathered plans only</a:t>
              </a:r>
            </a:p>
          </p:txBody>
        </p:sp>
        <p:cxnSp>
          <p:nvCxnSpPr>
            <p:cNvPr id="20" name="Straight Arrow Connector 19"/>
            <p:cNvCxnSpPr/>
            <p:nvPr/>
          </p:nvCxnSpPr>
          <p:spPr>
            <a:xfrm flipH="1">
              <a:off x="212722" y="1381038"/>
              <a:ext cx="0" cy="4025682"/>
            </a:xfrm>
            <a:prstGeom prst="straightConnector1">
              <a:avLst/>
            </a:prstGeom>
            <a:ln w="19050">
              <a:solidFill>
                <a:schemeClr val="accent5"/>
              </a:solidFill>
              <a:prstDash val="sysDot"/>
              <a:headEnd type="oval" w="med" len="med"/>
              <a:tailEnd type="stealth" w="lg" len="lg"/>
            </a:ln>
          </p:spPr>
          <p:style>
            <a:lnRef idx="1">
              <a:schemeClr val="accent2"/>
            </a:lnRef>
            <a:fillRef idx="0">
              <a:schemeClr val="accent2"/>
            </a:fillRef>
            <a:effectRef idx="0">
              <a:schemeClr val="accent2"/>
            </a:effectRef>
            <a:fontRef idx="minor">
              <a:schemeClr val="tx1"/>
            </a:fontRef>
          </p:style>
        </p:cxnSp>
        <p:sp>
          <p:nvSpPr>
            <p:cNvPr id="34" name="Rectangle 33"/>
            <p:cNvSpPr/>
            <p:nvPr/>
          </p:nvSpPr>
          <p:spPr>
            <a:xfrm>
              <a:off x="3509868" y="3300412"/>
              <a:ext cx="1328832" cy="2020583"/>
            </a:xfrm>
            <a:prstGeom prst="rect">
              <a:avLst/>
            </a:prstGeom>
            <a:no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14300" indent="-114300">
                <a:spcAft>
                  <a:spcPts val="600"/>
                </a:spcAft>
                <a:buClr>
                  <a:schemeClr val="accent1"/>
                </a:buClr>
                <a:buSzPct val="75000"/>
                <a:buFont typeface="Wingdings" pitchFamily="2" charset="2"/>
                <a:buChar char="v"/>
                <a:defRPr/>
              </a:pPr>
              <a:r>
                <a:rPr lang="en-US" sz="700" dirty="0">
                  <a:solidFill>
                    <a:schemeClr val="tx1"/>
                  </a:solidFill>
                </a:rPr>
                <a:t>Health FSA employee pretax contributions capped at $2,500</a:t>
              </a:r>
            </a:p>
            <a:p>
              <a:pPr marL="114300" indent="-114300">
                <a:spcAft>
                  <a:spcPts val="600"/>
                </a:spcAft>
                <a:buClr>
                  <a:schemeClr val="accent1"/>
                </a:buClr>
                <a:buSzPct val="75000"/>
                <a:buFont typeface="Wingdings" pitchFamily="2" charset="2"/>
                <a:buChar char="v"/>
                <a:defRPr/>
              </a:pPr>
              <a:r>
                <a:rPr lang="en-US" sz="700" dirty="0">
                  <a:solidFill>
                    <a:schemeClr val="tx1"/>
                  </a:solidFill>
                </a:rPr>
                <a:t>Additional FICA taxes on high- wage earners</a:t>
              </a:r>
            </a:p>
            <a:p>
              <a:pPr marL="114300" indent="-114300">
                <a:spcAft>
                  <a:spcPts val="600"/>
                </a:spcAft>
                <a:buClr>
                  <a:schemeClr val="accent1"/>
                </a:buClr>
                <a:buSzPct val="75000"/>
                <a:buFont typeface="Wingdings" pitchFamily="2" charset="2"/>
                <a:buChar char="v"/>
                <a:defRPr/>
              </a:pPr>
              <a:r>
                <a:rPr lang="en-US" sz="700" dirty="0">
                  <a:solidFill>
                    <a:schemeClr val="tx1"/>
                  </a:solidFill>
                </a:rPr>
                <a:t>Elimination of deductibility of Medicare Part D subsidies</a:t>
              </a:r>
            </a:p>
            <a:p>
              <a:pPr marL="114300" indent="-114300">
                <a:spcAft>
                  <a:spcPts val="600"/>
                </a:spcAft>
                <a:buClr>
                  <a:schemeClr val="accent1"/>
                </a:buClr>
                <a:buSzPct val="75000"/>
                <a:buFont typeface="Wingdings" pitchFamily="2" charset="2"/>
                <a:buChar char="v"/>
                <a:defRPr/>
              </a:pPr>
              <a:r>
                <a:rPr lang="en-US" sz="700" dirty="0">
                  <a:solidFill>
                    <a:schemeClr val="tx1"/>
                  </a:solidFill>
                </a:rPr>
                <a:t>Excise tax on medical device manufacturers</a:t>
              </a:r>
            </a:p>
            <a:p>
              <a:pPr marL="114300" indent="-114300">
                <a:spcAft>
                  <a:spcPts val="600"/>
                </a:spcAft>
                <a:buClr>
                  <a:schemeClr val="accent1"/>
                </a:buClr>
                <a:buSzPct val="75000"/>
                <a:buFont typeface="Wingdings" pitchFamily="2" charset="2"/>
                <a:buChar char="v"/>
                <a:defRPr/>
              </a:pPr>
              <a:r>
                <a:rPr lang="en-US" sz="700" dirty="0">
                  <a:solidFill>
                    <a:schemeClr val="tx1"/>
                  </a:solidFill>
                </a:rPr>
                <a:t>CER/PCORI fee increases to $2 per capita (for CY plans, due in 2014 for 2013 coverage)</a:t>
              </a:r>
            </a:p>
            <a:p>
              <a:pPr marL="114300" indent="-114300">
                <a:spcAft>
                  <a:spcPts val="600"/>
                </a:spcAft>
                <a:buClr>
                  <a:schemeClr val="accent1"/>
                </a:buClr>
                <a:buSzPct val="75000"/>
                <a:buFont typeface="Wingdings" pitchFamily="2" charset="2"/>
                <a:buChar char="v"/>
                <a:defRPr/>
              </a:pPr>
              <a:r>
                <a:rPr lang="en-US" sz="700" dirty="0">
                  <a:solidFill>
                    <a:schemeClr val="tx1"/>
                  </a:solidFill>
                </a:rPr>
                <a:t>Notice of health insurance exchanges and premium assistance availability</a:t>
              </a:r>
            </a:p>
          </p:txBody>
        </p:sp>
        <p:sp>
          <p:nvSpPr>
            <p:cNvPr id="31" name="Rectangle 30"/>
            <p:cNvSpPr/>
            <p:nvPr/>
          </p:nvSpPr>
          <p:spPr>
            <a:xfrm>
              <a:off x="8124825" y="5019675"/>
              <a:ext cx="733425" cy="276224"/>
            </a:xfrm>
            <a:prstGeom prst="rect">
              <a:avLst/>
            </a:prstGeom>
            <a:no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14300" lvl="2" indent="-114300">
                <a:spcAft>
                  <a:spcPts val="600"/>
                </a:spcAft>
                <a:buClr>
                  <a:schemeClr val="accent1"/>
                </a:buClr>
                <a:buSzPct val="75000"/>
                <a:buFont typeface="Wingdings" pitchFamily="2" charset="2"/>
                <a:buChar char="v"/>
                <a:defRPr/>
              </a:pPr>
              <a:r>
                <a:rPr lang="en-US" sz="700" dirty="0">
                  <a:solidFill>
                    <a:schemeClr val="tx1"/>
                  </a:solidFill>
                </a:rPr>
                <a:t>Cadillac Tax </a:t>
              </a:r>
            </a:p>
          </p:txBody>
        </p:sp>
        <p:cxnSp>
          <p:nvCxnSpPr>
            <p:cNvPr id="4" name="Straight Arrow Connector 3"/>
            <p:cNvCxnSpPr/>
            <p:nvPr/>
          </p:nvCxnSpPr>
          <p:spPr>
            <a:xfrm>
              <a:off x="212722" y="5670231"/>
              <a:ext cx="8902703" cy="1588"/>
            </a:xfrm>
            <a:prstGeom prst="straightConnector1">
              <a:avLst/>
            </a:prstGeom>
            <a:solidFill>
              <a:schemeClr val="accent4"/>
            </a:solidFill>
            <a:ln w="50800" cap="rnd">
              <a:solidFill>
                <a:schemeClr val="accent5"/>
              </a:solidFill>
              <a:roun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5400000">
              <a:off x="668338" y="4922167"/>
              <a:ext cx="461640" cy="1493521"/>
            </a:xfrm>
            <a:prstGeom prst="rect">
              <a:avLst/>
            </a:prstGeom>
            <a:solidFill>
              <a:srgbClr val="0083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12700"/>
            </a:sp3d>
          </p:spPr>
          <p:txBody>
            <a:bodyPr vert="vert270">
              <a:spAutoFit/>
            </a:bodyPr>
            <a:lstStyle/>
            <a:p>
              <a:pPr algn="ctr">
                <a:defRPr/>
              </a:pPr>
              <a:r>
                <a:rPr lang="en-US" dirty="0">
                  <a:solidFill>
                    <a:schemeClr val="bg1"/>
                  </a:solidFill>
                  <a:latin typeface="Tahoma" panose="020B0604030504040204" pitchFamily="34" charset="0"/>
                </a:rPr>
                <a:t>2011</a:t>
              </a:r>
            </a:p>
          </p:txBody>
        </p:sp>
        <p:sp>
          <p:nvSpPr>
            <p:cNvPr id="8" name="TextBox 7"/>
            <p:cNvSpPr txBox="1"/>
            <p:nvPr/>
          </p:nvSpPr>
          <p:spPr>
            <a:xfrm rot="5400000">
              <a:off x="2293748" y="4925922"/>
              <a:ext cx="461640" cy="1490472"/>
            </a:xfrm>
            <a:prstGeom prst="rect">
              <a:avLst/>
            </a:prstGeom>
            <a:solidFill>
              <a:srgbClr val="92D4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12700"/>
            </a:sp3d>
          </p:spPr>
          <p:txBody>
            <a:bodyPr vert="vert270">
              <a:spAutoFit/>
            </a:bodyPr>
            <a:lstStyle/>
            <a:p>
              <a:pPr algn="ctr">
                <a:defRPr/>
              </a:pPr>
              <a:r>
                <a:rPr lang="en-US" dirty="0">
                  <a:solidFill>
                    <a:schemeClr val="bg1"/>
                  </a:solidFill>
                  <a:latin typeface="Tahoma" panose="020B0604030504040204" pitchFamily="34" charset="0"/>
                </a:rPr>
                <a:t>2012</a:t>
              </a:r>
            </a:p>
          </p:txBody>
        </p:sp>
        <p:sp>
          <p:nvSpPr>
            <p:cNvPr id="10" name="TextBox 9"/>
            <p:cNvSpPr txBox="1"/>
            <p:nvPr/>
          </p:nvSpPr>
          <p:spPr>
            <a:xfrm rot="5400000">
              <a:off x="3910950" y="4925923"/>
              <a:ext cx="461640" cy="1490472"/>
            </a:xfrm>
            <a:prstGeom prst="rect">
              <a:avLst/>
            </a:prstGeom>
            <a:solidFill>
              <a:srgbClr val="5E6A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12700"/>
            </a:sp3d>
          </p:spPr>
          <p:txBody>
            <a:bodyPr vert="vert270">
              <a:spAutoFit/>
            </a:bodyPr>
            <a:lstStyle/>
            <a:p>
              <a:pPr algn="ctr">
                <a:defRPr/>
              </a:pPr>
              <a:r>
                <a:rPr lang="en-US" dirty="0">
                  <a:solidFill>
                    <a:schemeClr val="bg1"/>
                  </a:solidFill>
                  <a:latin typeface="Tahoma" panose="020B0604030504040204" pitchFamily="34" charset="0"/>
                </a:rPr>
                <a:t>2013</a:t>
              </a:r>
            </a:p>
          </p:txBody>
        </p:sp>
        <p:sp>
          <p:nvSpPr>
            <p:cNvPr id="11" name="TextBox 10"/>
            <p:cNvSpPr txBox="1"/>
            <p:nvPr/>
          </p:nvSpPr>
          <p:spPr>
            <a:xfrm rot="5400000">
              <a:off x="8163464" y="5226036"/>
              <a:ext cx="461640" cy="890247"/>
            </a:xfrm>
            <a:prstGeom prst="rect">
              <a:avLst/>
            </a:prstGeom>
            <a:solidFill>
              <a:srgbClr val="92D4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12700"/>
            </a:sp3d>
          </p:spPr>
          <p:txBody>
            <a:bodyPr vert="vert270">
              <a:spAutoFit/>
            </a:bodyPr>
            <a:lstStyle/>
            <a:p>
              <a:pPr algn="ctr">
                <a:defRPr/>
              </a:pPr>
              <a:r>
                <a:rPr lang="en-US" dirty="0">
                  <a:solidFill>
                    <a:schemeClr val="bg1"/>
                  </a:solidFill>
                  <a:latin typeface="Tahoma" panose="020B0604030504040204" pitchFamily="34" charset="0"/>
                </a:rPr>
                <a:t>2018</a:t>
              </a:r>
            </a:p>
          </p:txBody>
        </p:sp>
        <p:sp>
          <p:nvSpPr>
            <p:cNvPr id="26" name="TextBox 25"/>
            <p:cNvSpPr txBox="1"/>
            <p:nvPr/>
          </p:nvSpPr>
          <p:spPr>
            <a:xfrm rot="5400000">
              <a:off x="5492289" y="4918836"/>
              <a:ext cx="461640" cy="1490472"/>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12700"/>
            </a:sp3d>
          </p:spPr>
          <p:txBody>
            <a:bodyPr vert="vert270">
              <a:spAutoFit/>
            </a:bodyPr>
            <a:lstStyle/>
            <a:p>
              <a:pPr algn="ctr">
                <a:defRPr/>
              </a:pPr>
              <a:r>
                <a:rPr lang="en-US" dirty="0">
                  <a:solidFill>
                    <a:schemeClr val="bg1"/>
                  </a:solidFill>
                  <a:latin typeface="Tahoma" panose="020B0604030504040204" pitchFamily="34" charset="0"/>
                </a:rPr>
                <a:t>2014</a:t>
              </a:r>
            </a:p>
          </p:txBody>
        </p:sp>
        <p:sp>
          <p:nvSpPr>
            <p:cNvPr id="33" name="Rectangle 32"/>
            <p:cNvSpPr/>
            <p:nvPr/>
          </p:nvSpPr>
          <p:spPr>
            <a:xfrm>
              <a:off x="6753226" y="4389284"/>
              <a:ext cx="990600" cy="965300"/>
            </a:xfrm>
            <a:prstGeom prst="rect">
              <a:avLst/>
            </a:prstGeom>
            <a:no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marL="114300" indent="-114300">
                <a:spcAft>
                  <a:spcPts val="600"/>
                </a:spcAft>
                <a:buClr>
                  <a:schemeClr val="accent1"/>
                </a:buClr>
                <a:buSzPct val="75000"/>
                <a:buFont typeface="Wingdings" pitchFamily="2" charset="2"/>
                <a:buChar char="v"/>
                <a:defRPr/>
              </a:pPr>
              <a:r>
                <a:rPr lang="en-US" sz="700" dirty="0">
                  <a:solidFill>
                    <a:schemeClr val="tx1"/>
                  </a:solidFill>
                </a:rPr>
                <a:t>Employer play or pay mandate</a:t>
              </a:r>
            </a:p>
            <a:p>
              <a:pPr marL="114300" indent="-114300">
                <a:spcAft>
                  <a:spcPts val="600"/>
                </a:spcAft>
                <a:buClr>
                  <a:schemeClr val="accent1"/>
                </a:buClr>
                <a:buSzPct val="75000"/>
                <a:buFont typeface="Wingdings" pitchFamily="2" charset="2"/>
                <a:buChar char="v"/>
                <a:defRPr/>
              </a:pPr>
              <a:r>
                <a:rPr lang="en-US" sz="700" dirty="0">
                  <a:solidFill>
                    <a:schemeClr val="tx1"/>
                  </a:solidFill>
                </a:rPr>
                <a:t>Employer reporting due in 2016 on coverage provided during 2015</a:t>
              </a:r>
            </a:p>
          </p:txBody>
        </p:sp>
        <p:sp>
          <p:nvSpPr>
            <p:cNvPr id="36" name="TextBox 35"/>
            <p:cNvSpPr txBox="1"/>
            <p:nvPr/>
          </p:nvSpPr>
          <p:spPr>
            <a:xfrm rot="5400000">
              <a:off x="6965316" y="5037748"/>
              <a:ext cx="461640" cy="1266825"/>
            </a:xfrm>
            <a:prstGeom prst="rect">
              <a:avLst/>
            </a:prstGeom>
            <a:solidFill>
              <a:srgbClr val="0083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12700"/>
            </a:sp3d>
          </p:spPr>
          <p:txBody>
            <a:bodyPr vert="vert270">
              <a:spAutoFit/>
            </a:bodyPr>
            <a:lstStyle/>
            <a:p>
              <a:pPr algn="ctr">
                <a:defRPr/>
              </a:pPr>
              <a:r>
                <a:rPr lang="en-US" dirty="0">
                  <a:solidFill>
                    <a:schemeClr val="bg1"/>
                  </a:solidFill>
                  <a:latin typeface="Tahoma" panose="020B0604030504040204" pitchFamily="34" charset="0"/>
                </a:rPr>
                <a:t>2015</a:t>
              </a:r>
            </a:p>
          </p:txBody>
        </p:sp>
        <p:cxnSp>
          <p:nvCxnSpPr>
            <p:cNvPr id="30" name="Straight Arrow Connector 29"/>
            <p:cNvCxnSpPr/>
            <p:nvPr/>
          </p:nvCxnSpPr>
          <p:spPr>
            <a:xfrm flipH="1">
              <a:off x="1868486" y="3638341"/>
              <a:ext cx="1587" cy="1768379"/>
            </a:xfrm>
            <a:prstGeom prst="straightConnector1">
              <a:avLst/>
            </a:prstGeom>
            <a:ln w="19050">
              <a:solidFill>
                <a:schemeClr val="accent5"/>
              </a:solidFill>
              <a:prstDash val="sysDot"/>
              <a:headEnd type="oval"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flipH="1">
              <a:off x="3438523" y="3300222"/>
              <a:ext cx="1588" cy="2106498"/>
            </a:xfrm>
            <a:prstGeom prst="straightConnector1">
              <a:avLst/>
            </a:prstGeom>
            <a:ln w="19050">
              <a:solidFill>
                <a:schemeClr val="accent5"/>
              </a:solidFill>
              <a:prstDash val="sysDot"/>
              <a:headEnd type="oval"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a:off x="5022849" y="1984255"/>
              <a:ext cx="0" cy="3654227"/>
            </a:xfrm>
            <a:prstGeom prst="straightConnector1">
              <a:avLst/>
            </a:prstGeom>
            <a:ln w="19050">
              <a:solidFill>
                <a:schemeClr val="accent5"/>
              </a:solidFill>
              <a:prstDash val="sysDot"/>
              <a:headEnd type="oval"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6648449" y="4628887"/>
              <a:ext cx="0" cy="777833"/>
            </a:xfrm>
            <a:prstGeom prst="straightConnector1">
              <a:avLst/>
            </a:prstGeom>
            <a:ln w="19050">
              <a:solidFill>
                <a:schemeClr val="accent5"/>
              </a:solidFill>
              <a:prstDash val="sysDot"/>
              <a:headEnd type="oval"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rot="5400000">
              <a:off x="7808130" y="5204325"/>
              <a:ext cx="406378" cy="1588"/>
            </a:xfrm>
            <a:prstGeom prst="straightConnector1">
              <a:avLst/>
            </a:prstGeom>
            <a:ln w="19050">
              <a:solidFill>
                <a:schemeClr val="accent5"/>
              </a:solidFill>
              <a:prstDash val="sysDot"/>
              <a:headEnd type="oval" w="med" len="med"/>
              <a:tailEnd type="stealth" w="lg" len="lg"/>
            </a:ln>
          </p:spPr>
          <p:style>
            <a:lnRef idx="1">
              <a:schemeClr val="accent2"/>
            </a:lnRef>
            <a:fillRef idx="0">
              <a:schemeClr val="accent2"/>
            </a:fillRef>
            <a:effectRef idx="0">
              <a:schemeClr val="accent2"/>
            </a:effectRef>
            <a:fontRef idx="minor">
              <a:schemeClr val="tx1"/>
            </a:fontRef>
          </p:style>
        </p:cxnSp>
      </p:grpSp>
      <p:sp>
        <p:nvSpPr>
          <p:cNvPr id="11267" name="Title 27"/>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Health Reform Impact Timeline</a:t>
            </a:r>
          </a:p>
        </p:txBody>
      </p:sp>
      <p:sp>
        <p:nvSpPr>
          <p:cNvPr id="29" name="TextBox 28"/>
          <p:cNvSpPr txBox="1"/>
          <p:nvPr/>
        </p:nvSpPr>
        <p:spPr>
          <a:xfrm>
            <a:off x="112713" y="5888038"/>
            <a:ext cx="1511300" cy="368300"/>
          </a:xfrm>
          <a:prstGeom prst="rect">
            <a:avLst/>
          </a:prstGeom>
          <a:noFill/>
        </p:spPr>
        <p:txBody>
          <a:bodyPr>
            <a:spAutoFit/>
          </a:bodyPr>
          <a:lstStyle/>
          <a:p>
            <a:pPr algn="ctr">
              <a:defRPr/>
            </a:pPr>
            <a:r>
              <a:rPr lang="en-US" dirty="0">
                <a:solidFill>
                  <a:schemeClr val="bg1">
                    <a:lumMod val="75000"/>
                  </a:schemeClr>
                </a:solidFill>
                <a:latin typeface="Tahoma" panose="020B0604030504040204" pitchFamily="34" charset="0"/>
              </a:rPr>
              <a:t>COMPLETE</a:t>
            </a:r>
          </a:p>
        </p:txBody>
      </p:sp>
      <p:sp>
        <p:nvSpPr>
          <p:cNvPr id="32" name="TextBox 31"/>
          <p:cNvSpPr txBox="1"/>
          <p:nvPr/>
        </p:nvSpPr>
        <p:spPr>
          <a:xfrm>
            <a:off x="1747838" y="5888038"/>
            <a:ext cx="1508125" cy="368300"/>
          </a:xfrm>
          <a:prstGeom prst="rect">
            <a:avLst/>
          </a:prstGeom>
          <a:noFill/>
        </p:spPr>
        <p:txBody>
          <a:bodyPr>
            <a:spAutoFit/>
          </a:bodyPr>
          <a:lstStyle/>
          <a:p>
            <a:pPr algn="ctr">
              <a:defRPr/>
            </a:pPr>
            <a:r>
              <a:rPr lang="en-US" dirty="0">
                <a:solidFill>
                  <a:schemeClr val="bg1">
                    <a:lumMod val="75000"/>
                  </a:schemeClr>
                </a:solidFill>
                <a:latin typeface="Tahoma" panose="020B0604030504040204" pitchFamily="34" charset="0"/>
              </a:rPr>
              <a:t>COMPLETE</a:t>
            </a:r>
          </a:p>
        </p:txBody>
      </p:sp>
      <p:sp>
        <p:nvSpPr>
          <p:cNvPr id="27" name="TextBox 26"/>
          <p:cNvSpPr txBox="1"/>
          <p:nvPr/>
        </p:nvSpPr>
        <p:spPr>
          <a:xfrm>
            <a:off x="3333750" y="5876925"/>
            <a:ext cx="1543050" cy="369888"/>
          </a:xfrm>
          <a:prstGeom prst="rect">
            <a:avLst/>
          </a:prstGeom>
          <a:noFill/>
        </p:spPr>
        <p:txBody>
          <a:bodyPr>
            <a:spAutoFit/>
          </a:bodyPr>
          <a:lstStyle/>
          <a:p>
            <a:pPr algn="ctr">
              <a:defRPr/>
            </a:pPr>
            <a:r>
              <a:rPr lang="en-US" dirty="0">
                <a:solidFill>
                  <a:schemeClr val="bg1">
                    <a:lumMod val="75000"/>
                  </a:schemeClr>
                </a:solidFill>
                <a:latin typeface="Tahoma" panose="020B0604030504040204" pitchFamily="34" charset="0"/>
              </a:rPr>
              <a:t>COMPLETE</a:t>
            </a:r>
          </a:p>
        </p:txBody>
      </p:sp>
      <p:sp>
        <p:nvSpPr>
          <p:cNvPr id="35" name="Rectangle 34"/>
          <p:cNvSpPr/>
          <p:nvPr/>
        </p:nvSpPr>
        <p:spPr>
          <a:xfrm>
            <a:off x="6629400" y="1752600"/>
            <a:ext cx="2362200" cy="1758282"/>
          </a:xfrm>
          <a:prstGeom prst="rect">
            <a:avLst/>
          </a:prstGeom>
          <a:solidFill>
            <a:schemeClr val="bg1"/>
          </a:solidFill>
          <a:ln w="28575">
            <a:solidFill>
              <a:srgbClr val="C00000"/>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a:lstStyle/>
          <a:p>
            <a:pPr>
              <a:spcAft>
                <a:spcPts val="600"/>
              </a:spcAft>
              <a:buClr>
                <a:schemeClr val="accent1"/>
              </a:buClr>
              <a:buSzPct val="75000"/>
              <a:defRPr/>
            </a:pPr>
            <a:r>
              <a:rPr lang="en-US" sz="1100" b="1" u="sng" dirty="0">
                <a:solidFill>
                  <a:schemeClr val="tx1"/>
                </a:solidFill>
              </a:rPr>
              <a:t>UNKNOWN EFFECTIVE DATE</a:t>
            </a:r>
          </a:p>
          <a:p>
            <a:pPr marL="171450" indent="-171450">
              <a:spcAft>
                <a:spcPts val="600"/>
              </a:spcAft>
              <a:buClr>
                <a:schemeClr val="accent1"/>
              </a:buClr>
              <a:buSzPct val="75000"/>
              <a:buFont typeface="Wingdings" panose="05000000000000000000" pitchFamily="2" charset="2"/>
              <a:buChar char="v"/>
              <a:defRPr/>
            </a:pPr>
            <a:r>
              <a:rPr lang="en-US" sz="1100" dirty="0">
                <a:solidFill>
                  <a:schemeClr val="tx1"/>
                </a:solidFill>
              </a:rPr>
              <a:t>Automatic enrollment (deferred)</a:t>
            </a:r>
          </a:p>
          <a:p>
            <a:pPr marL="114300" indent="-114300">
              <a:spcAft>
                <a:spcPts val="600"/>
              </a:spcAft>
              <a:buClr>
                <a:schemeClr val="accent1"/>
              </a:buClr>
              <a:buSzPct val="75000"/>
              <a:buFont typeface="Wingdings" pitchFamily="2" charset="2"/>
              <a:buChar char="v"/>
              <a:defRPr/>
            </a:pPr>
            <a:r>
              <a:rPr lang="en-US" sz="1100" dirty="0">
                <a:solidFill>
                  <a:schemeClr val="tx1"/>
                </a:solidFill>
              </a:rPr>
              <a:t>Nondiscrimination requirements for insured health plans (deferred)</a:t>
            </a:r>
          </a:p>
          <a:p>
            <a:pPr marL="114300" indent="-114300">
              <a:spcAft>
                <a:spcPts val="600"/>
              </a:spcAft>
              <a:buClr>
                <a:schemeClr val="accent1"/>
              </a:buClr>
              <a:buSzPct val="75000"/>
              <a:buFont typeface="Wingdings" pitchFamily="2" charset="2"/>
              <a:buChar char="v"/>
              <a:defRPr/>
            </a:pPr>
            <a:r>
              <a:rPr lang="en-US" sz="1100" dirty="0">
                <a:solidFill>
                  <a:schemeClr val="tx1"/>
                </a:solidFill>
              </a:rPr>
              <a:t>Quality of care and transparency reporting</a:t>
            </a:r>
          </a:p>
        </p:txBody>
      </p:sp>
      <p:sp>
        <p:nvSpPr>
          <p:cNvPr id="28" name="TextBox 27"/>
          <p:cNvSpPr txBox="1"/>
          <p:nvPr/>
        </p:nvSpPr>
        <p:spPr>
          <a:xfrm>
            <a:off x="4800600" y="5867400"/>
            <a:ext cx="1676400" cy="369888"/>
          </a:xfrm>
          <a:prstGeom prst="rect">
            <a:avLst/>
          </a:prstGeom>
          <a:noFill/>
        </p:spPr>
        <p:txBody>
          <a:bodyPr>
            <a:spAutoFit/>
          </a:bodyPr>
          <a:lstStyle/>
          <a:p>
            <a:pPr algn="ctr">
              <a:defRPr/>
            </a:pPr>
            <a:r>
              <a:rPr lang="en-US" dirty="0">
                <a:solidFill>
                  <a:schemeClr val="bg1">
                    <a:lumMod val="75000"/>
                  </a:schemeClr>
                </a:solidFill>
                <a:latin typeface="Tahoma" panose="020B0604030504040204" pitchFamily="34" charset="0"/>
              </a:rPr>
              <a:t>COMPLETE</a:t>
            </a:r>
          </a:p>
        </p:txBody>
      </p:sp>
      <p:sp>
        <p:nvSpPr>
          <p:cNvPr id="2" name="Slide Number Placeholder 1"/>
          <p:cNvSpPr>
            <a:spLocks noGrp="1"/>
          </p:cNvSpPr>
          <p:nvPr>
            <p:ph type="sldNum" sz="quarter" idx="12"/>
          </p:nvPr>
        </p:nvSpPr>
        <p:spPr/>
        <p:txBody>
          <a:bodyPr/>
          <a:lstStyle/>
          <a:p>
            <a:fld id="{85C30599-15E3-4E18-A641-2A89B55708CC}" type="slidenum">
              <a:rPr lang="en-US" smtClean="0"/>
              <a:pPr/>
              <a:t>4</a:t>
            </a:fld>
            <a:endParaRPr lang="en-US"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cs typeface="Tahoma" pitchFamily="34" charset="0"/>
              </a:rPr>
              <a:t>EEOC and Wellness</a:t>
            </a:r>
          </a:p>
        </p:txBody>
      </p:sp>
      <p:sp>
        <p:nvSpPr>
          <p:cNvPr id="48130" name="Rectangle 6"/>
          <p:cNvSpPr>
            <a:spLocks noGrp="1" noChangeArrowheads="1"/>
          </p:cNvSpPr>
          <p:nvPr>
            <p:ph idx="1"/>
          </p:nvPr>
        </p:nvSpPr>
        <p:spPr>
          <a:xfrm>
            <a:off x="258763" y="1027113"/>
            <a:ext cx="5913437" cy="5373687"/>
          </a:xfrm>
        </p:spPr>
        <p:txBody>
          <a:bodyPr/>
          <a:lstStyle/>
          <a:p>
            <a:pPr>
              <a:spcAft>
                <a:spcPts val="800"/>
              </a:spcAft>
            </a:pPr>
            <a:r>
              <a:rPr lang="en-US" altLang="en-US" dirty="0">
                <a:cs typeface="Tahoma" pitchFamily="34" charset="0"/>
              </a:rPr>
              <a:t>Genetic Information Nondiscrimination Act (GINA): </a:t>
            </a:r>
            <a:r>
              <a:rPr lang="en-US" altLang="en-US" i="1" dirty="0">
                <a:cs typeface="Tahoma" pitchFamily="34" charset="0"/>
              </a:rPr>
              <a:t>EEOC v. Honeywell</a:t>
            </a:r>
          </a:p>
          <a:p>
            <a:pPr lvl="1">
              <a:spcAft>
                <a:spcPts val="800"/>
              </a:spcAft>
            </a:pPr>
            <a:r>
              <a:rPr lang="en-US" altLang="en-US" dirty="0">
                <a:cs typeface="Tahoma" pitchFamily="34" charset="0"/>
              </a:rPr>
              <a:t>GINA prohibits requesting genetic information of an employee’s family member, but exception applies to voluntary wellness programs</a:t>
            </a:r>
          </a:p>
          <a:p>
            <a:pPr lvl="2">
              <a:spcAft>
                <a:spcPts val="800"/>
              </a:spcAft>
            </a:pPr>
            <a:r>
              <a:rPr lang="en-US" altLang="en-US" dirty="0">
                <a:cs typeface="Tahoma" pitchFamily="34" charset="0"/>
              </a:rPr>
              <a:t>Intent is to restrict genetic testing of employee’s blood relatives (natural children), but definition can be </a:t>
            </a:r>
            <a:br>
              <a:rPr lang="en-US" altLang="en-US" dirty="0">
                <a:cs typeface="Tahoma" pitchFamily="34" charset="0"/>
              </a:rPr>
            </a:br>
            <a:r>
              <a:rPr lang="en-US" altLang="en-US" dirty="0">
                <a:cs typeface="Tahoma" pitchFamily="34" charset="0"/>
              </a:rPr>
              <a:t>interpreted to apply to spouses</a:t>
            </a:r>
          </a:p>
          <a:p>
            <a:pPr lvl="2">
              <a:spcAft>
                <a:spcPts val="800"/>
              </a:spcAft>
            </a:pPr>
            <a:r>
              <a:rPr lang="en-US" altLang="en-US" dirty="0">
                <a:cs typeface="Tahoma" pitchFamily="34" charset="0"/>
              </a:rPr>
              <a:t>Genetic information includes health history</a:t>
            </a:r>
          </a:p>
          <a:p>
            <a:pPr lvl="1">
              <a:spcAft>
                <a:spcPts val="800"/>
              </a:spcAft>
            </a:pPr>
            <a:r>
              <a:rPr lang="en-US" altLang="en-US" dirty="0">
                <a:cs typeface="Tahoma" pitchFamily="34" charset="0"/>
              </a:rPr>
              <a:t>EEOC also challenged Honeywell’s use of HRA for employee’s spouse; EEOC says it violates GINA</a:t>
            </a:r>
          </a:p>
          <a:p>
            <a:pPr lvl="2">
              <a:spcAft>
                <a:spcPts val="800"/>
              </a:spcAft>
            </a:pPr>
            <a:r>
              <a:rPr lang="en-US" altLang="en-US" dirty="0">
                <a:cs typeface="Tahoma" pitchFamily="34" charset="0"/>
              </a:rPr>
              <a:t>Court did not address merits of issue</a:t>
            </a:r>
          </a:p>
          <a:p>
            <a:pPr lvl="2">
              <a:spcAft>
                <a:spcPts val="800"/>
              </a:spcAft>
            </a:pPr>
            <a:r>
              <a:rPr lang="en-US" altLang="en-US" dirty="0">
                <a:cs typeface="Tahoma" pitchFamily="34" charset="0"/>
              </a:rPr>
              <a:t>Unclear whether EEOC will eventually formalize its position on this issue</a:t>
            </a:r>
          </a:p>
          <a:p>
            <a:pPr lvl="1">
              <a:spcAft>
                <a:spcPts val="800"/>
              </a:spcAft>
            </a:pPr>
            <a:r>
              <a:rPr lang="en-US" altLang="en-US" dirty="0">
                <a:cs typeface="Tahoma" pitchFamily="34" charset="0"/>
              </a:rPr>
              <a:t>Best practice—use a separate health risk assessment</a:t>
            </a:r>
            <a:br>
              <a:rPr lang="en-US" altLang="en-US" dirty="0">
                <a:cs typeface="Tahoma" pitchFamily="34" charset="0"/>
              </a:rPr>
            </a:br>
            <a:r>
              <a:rPr lang="en-US" altLang="en-US" dirty="0">
                <a:cs typeface="Tahoma" pitchFamily="34" charset="0"/>
              </a:rPr>
              <a:t>for employee’s spouse</a:t>
            </a:r>
          </a:p>
          <a:p>
            <a:pPr lvl="1">
              <a:buFont typeface="Wingdings 3" pitchFamily="18" charset="2"/>
              <a:buNone/>
            </a:pPr>
            <a:endParaRPr lang="en-US" altLang="en-US" dirty="0">
              <a:cs typeface="Tahoma" pitchFamily="34" charset="0"/>
            </a:endParaRPr>
          </a:p>
        </p:txBody>
      </p:sp>
      <p:pic>
        <p:nvPicPr>
          <p:cNvPr id="48132" name="Picture 4" descr="finger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7275" y="1066800"/>
            <a:ext cx="27003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dirty="0"/>
          </a:p>
        </p:txBody>
      </p:sp>
      <p:sp>
        <p:nvSpPr>
          <p:cNvPr id="2" name="Text Placeholder 1"/>
          <p:cNvSpPr>
            <a:spLocks noGrp="1"/>
          </p:cNvSpPr>
          <p:nvPr>
            <p:ph type="body" idx="1"/>
          </p:nvPr>
        </p:nvSpPr>
        <p:spPr/>
        <p:txBody>
          <a:bodyPr/>
          <a:lstStyle/>
          <a:p>
            <a:r>
              <a:rPr lang="en-US" altLang="en-US" b="1" dirty="0"/>
              <a:t>On the Horizon and Final Thoughts</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Cadillac Tax—Overview</a:t>
            </a:r>
          </a:p>
        </p:txBody>
      </p:sp>
      <p:sp>
        <p:nvSpPr>
          <p:cNvPr id="7" name="Content Placeholder 6"/>
          <p:cNvSpPr>
            <a:spLocks noGrp="1"/>
          </p:cNvSpPr>
          <p:nvPr>
            <p:ph idx="1"/>
          </p:nvPr>
        </p:nvSpPr>
        <p:spPr/>
        <p:txBody>
          <a:bodyPr/>
          <a:lstStyle/>
          <a:p>
            <a:r>
              <a:rPr lang="en-US" dirty="0"/>
              <a:t>Policy argument that unlimited, tax-free nature of healthcare results in inefficiencies and increased costs</a:t>
            </a:r>
          </a:p>
          <a:p>
            <a:pPr lvl="1"/>
            <a:r>
              <a:rPr lang="en-US" dirty="0"/>
              <a:t>“We need to tax benefits like the ones that the executives at Goldman Sachs have, the $40,000 policies”—White House, 2009 </a:t>
            </a:r>
          </a:p>
          <a:p>
            <a:r>
              <a:rPr lang="en-US" dirty="0"/>
              <a:t>Cadillac tax is intended to slow growth of health costs and be a revenue raiser that helps offset the $1 trillion cost of the ACA</a:t>
            </a:r>
          </a:p>
          <a:p>
            <a:pPr lvl="1"/>
            <a:r>
              <a:rPr lang="en-US" dirty="0"/>
              <a:t>CBO estimates below (in billions)</a:t>
            </a:r>
          </a:p>
          <a:p>
            <a:endParaRPr lang="en-US" dirty="0"/>
          </a:p>
        </p:txBody>
      </p:sp>
      <p:sp>
        <p:nvSpPr>
          <p:cNvPr id="2" name="Slide Number Placeholder 1"/>
          <p:cNvSpPr>
            <a:spLocks noGrp="1"/>
          </p:cNvSpPr>
          <p:nvPr>
            <p:ph type="sldNum" sz="quarter" idx="12"/>
          </p:nvPr>
        </p:nvSpPr>
        <p:spPr/>
        <p:txBody>
          <a:bodyPr/>
          <a:lstStyle/>
          <a:p>
            <a:fld id="{85C30599-15E3-4E18-A641-2A89B55708CC}" type="slidenum">
              <a:rPr lang="en-US" smtClean="0"/>
              <a:pPr/>
              <a:t>42</a:t>
            </a:fld>
            <a:endParaRPr lang="en-US" dirty="0"/>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52054" y="3355974"/>
            <a:ext cx="743989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Cadillac Tax—What It Is</a:t>
            </a:r>
          </a:p>
        </p:txBody>
      </p:sp>
      <p:sp>
        <p:nvSpPr>
          <p:cNvPr id="3" name="Content Placeholder 2"/>
          <p:cNvSpPr>
            <a:spLocks noGrp="1"/>
          </p:cNvSpPr>
          <p:nvPr>
            <p:ph idx="1"/>
          </p:nvPr>
        </p:nvSpPr>
        <p:spPr/>
        <p:txBody>
          <a:bodyPr/>
          <a:lstStyle/>
          <a:p>
            <a:pPr>
              <a:spcAft>
                <a:spcPts val="600"/>
              </a:spcAft>
            </a:pPr>
            <a:r>
              <a:rPr lang="en-US" dirty="0"/>
              <a:t>40 percent nondeductible excise on tax health benefits with values exceeding $10,200 individuals; $27,500 for “other than individual coverage” (indexed)</a:t>
            </a:r>
          </a:p>
          <a:p>
            <a:pPr lvl="1">
              <a:spcAft>
                <a:spcPts val="600"/>
              </a:spcAft>
            </a:pPr>
            <a:r>
              <a:rPr lang="en-US" dirty="0"/>
              <a:t>Calculation includes value of medical, HRA, HSA, and FSA benefits (whether provided by employer or employee), on-site clinics</a:t>
            </a:r>
          </a:p>
          <a:p>
            <a:pPr lvl="2">
              <a:spcAft>
                <a:spcPts val="600"/>
              </a:spcAft>
            </a:pPr>
            <a:r>
              <a:rPr lang="en-US" dirty="0"/>
              <a:t>But not limited scope dental and vision, cancer insurance or hospital indemnity</a:t>
            </a:r>
          </a:p>
          <a:p>
            <a:pPr lvl="2">
              <a:spcAft>
                <a:spcPts val="600"/>
              </a:spcAft>
            </a:pPr>
            <a:r>
              <a:rPr lang="en-US" dirty="0"/>
              <a:t>Includes discriminatory coverage under 105(h) that is taxable</a:t>
            </a:r>
          </a:p>
          <a:p>
            <a:pPr lvl="1">
              <a:spcAft>
                <a:spcPts val="600"/>
              </a:spcAft>
            </a:pPr>
            <a:r>
              <a:rPr lang="en-US" dirty="0"/>
              <a:t>Value = COBRA premium, less 2%</a:t>
            </a:r>
          </a:p>
          <a:p>
            <a:pPr lvl="1">
              <a:spcAft>
                <a:spcPts val="600"/>
              </a:spcAft>
            </a:pPr>
            <a:r>
              <a:rPr lang="en-US" dirty="0"/>
              <a:t>Multiemployer (union) plans can use $27,500 for single and family coverage</a:t>
            </a:r>
          </a:p>
        </p:txBody>
      </p:sp>
      <p:sp>
        <p:nvSpPr>
          <p:cNvPr id="2" name="Slide Number Placeholder 1"/>
          <p:cNvSpPr>
            <a:spLocks noGrp="1"/>
          </p:cNvSpPr>
          <p:nvPr>
            <p:ph type="sldNum" sz="quarter" idx="12"/>
          </p:nvPr>
        </p:nvSpPr>
        <p:spPr/>
        <p:txBody>
          <a:bodyPr/>
          <a:lstStyle/>
          <a:p>
            <a:fld id="{85C30599-15E3-4E18-A641-2A89B55708CC}" type="slidenum">
              <a:rPr lang="en-US" smtClean="0"/>
              <a:pPr/>
              <a:t>43</a:t>
            </a:fld>
            <a:endParaRPr lang="en-US" dirty="0"/>
          </a:p>
        </p:txBody>
      </p:sp>
      <p:pic>
        <p:nvPicPr>
          <p:cNvPr id="51204" name="Picture 6" descr="cadillac.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6988" y="4038600"/>
            <a:ext cx="3475037"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8763" y="282575"/>
            <a:ext cx="8535987" cy="557213"/>
          </a:xfrm>
          <a:prstGeom prst="rect">
            <a:avLst/>
          </a:prstGeom>
        </p:spPr>
        <p:txBody>
          <a:bodyPr/>
          <a:lstStyle/>
          <a:p>
            <a:pPr>
              <a:defRPr/>
            </a:pPr>
            <a:r>
              <a:rPr lang="en-US" sz="2400" kern="0" dirty="0">
                <a:solidFill>
                  <a:srgbClr val="003478"/>
                </a:solidFill>
                <a:latin typeface="+mj-lt"/>
                <a:ea typeface="+mj-ea"/>
                <a:cs typeface="+mj-cs"/>
              </a:rPr>
              <a:t>Cadillac Tax—How It Would Work</a:t>
            </a:r>
          </a:p>
        </p:txBody>
      </p:sp>
      <p:sp>
        <p:nvSpPr>
          <p:cNvPr id="52227" name="Content Placeholder 8"/>
          <p:cNvSpPr>
            <a:spLocks noGrp="1"/>
          </p:cNvSpPr>
          <p:nvPr>
            <p:ph idx="1"/>
          </p:nvPr>
        </p:nvSpPr>
        <p:spPr>
          <a:xfrm>
            <a:off x="258763" y="1008063"/>
            <a:ext cx="6218237" cy="5014912"/>
          </a:xfrm>
        </p:spPr>
        <p:txBody>
          <a:bodyPr/>
          <a:lstStyle/>
          <a:p>
            <a:r>
              <a:rPr lang="en-US" altLang="en-US" dirty="0"/>
              <a:t>Employer must calculate the tax </a:t>
            </a:r>
          </a:p>
          <a:p>
            <a:pPr lvl="1"/>
            <a:r>
              <a:rPr lang="en-US" altLang="en-US" dirty="0"/>
              <a:t>Law does not prohibit including the tax in the rates charged enrollees</a:t>
            </a:r>
          </a:p>
          <a:p>
            <a:r>
              <a:rPr lang="en-US" altLang="en-US" dirty="0"/>
              <a:t>No guidance yet on tax forms and remittance process with IRS</a:t>
            </a:r>
          </a:p>
          <a:p>
            <a:pPr lvl="1"/>
            <a:r>
              <a:rPr lang="en-US" altLang="en-US" dirty="0"/>
              <a:t>Tax accrues on a monthly basis</a:t>
            </a:r>
          </a:p>
          <a:p>
            <a:pPr lvl="1"/>
            <a:r>
              <a:rPr lang="en-US" altLang="en-US" dirty="0"/>
              <a:t>ACA provides penalties for under reporting tax liability</a:t>
            </a:r>
          </a:p>
          <a:p>
            <a:pPr lvl="2"/>
            <a:r>
              <a:rPr lang="en-US" altLang="en-US" dirty="0"/>
              <a:t>Including an employer under valuing an insured plan that it reports to the carrier</a:t>
            </a:r>
          </a:p>
          <a:p>
            <a:pPr lvl="3"/>
            <a:r>
              <a:rPr lang="en-US" altLang="en-US" dirty="0"/>
              <a:t>Liable for tax, plus interest and penalties</a:t>
            </a:r>
          </a:p>
          <a:p>
            <a:r>
              <a:rPr lang="en-US" altLang="en-US" dirty="0"/>
              <a:t>Who pays the tax?</a:t>
            </a:r>
          </a:p>
          <a:p>
            <a:pPr lvl="1"/>
            <a:r>
              <a:rPr lang="en-US" altLang="en-US" dirty="0"/>
              <a:t>Insured = insurer (but will build cost into rates)</a:t>
            </a:r>
          </a:p>
          <a:p>
            <a:pPr lvl="1"/>
            <a:r>
              <a:rPr lang="en-US" altLang="en-US" dirty="0"/>
              <a:t>Self-funded = employer</a:t>
            </a:r>
          </a:p>
          <a:p>
            <a:pPr lvl="1"/>
            <a:r>
              <a:rPr lang="en-US" altLang="en-US" dirty="0"/>
              <a:t>If multiple coverages, then tax must be apportioned to each </a:t>
            </a:r>
          </a:p>
          <a:p>
            <a:pPr lvl="2"/>
            <a:r>
              <a:rPr lang="en-US" altLang="en-US" dirty="0"/>
              <a:t>Example on next slide</a:t>
            </a:r>
          </a:p>
        </p:txBody>
      </p:sp>
      <p:pic>
        <p:nvPicPr>
          <p:cNvPr id="52228" name="Picture 9" descr="robbe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8613" y="1008063"/>
            <a:ext cx="226695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5C30599-15E3-4E18-A641-2A89B55708CC}"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200775" y="3219450"/>
            <a:ext cx="2895600" cy="2924175"/>
          </a:xfrm>
          <a:prstGeom prst="roundRect">
            <a:avLst>
              <a:gd name="adj" fmla="val 4938"/>
            </a:avLst>
          </a:prstGeom>
          <a:solidFill>
            <a:srgbClr val="0083BE"/>
          </a:solidFill>
          <a:ln w="9525" cap="flat" cmpd="sng" algn="ctr">
            <a:noFill/>
            <a:prstDash val="solid"/>
            <a:round/>
            <a:headEnd type="none" w="med" len="med"/>
            <a:tailEnd type="none" w="med" len="med"/>
          </a:ln>
          <a:effectLst/>
        </p:spPr>
        <p:txBody>
          <a:bodyPr/>
          <a:lstStyle/>
          <a:p>
            <a:pPr>
              <a:defRPr/>
            </a:pPr>
            <a:r>
              <a:rPr lang="en-US" sz="1050" dirty="0">
                <a:solidFill>
                  <a:schemeClr val="bg1"/>
                </a:solidFill>
                <a:latin typeface="+mj-lt"/>
              </a:rPr>
              <a:t>The employer reports the taxable amounts:</a:t>
            </a:r>
            <a:br>
              <a:rPr lang="en-US" sz="1050" dirty="0">
                <a:solidFill>
                  <a:schemeClr val="bg1"/>
                </a:solidFill>
                <a:latin typeface="+mj-lt"/>
              </a:rPr>
            </a:br>
            <a:r>
              <a:rPr lang="en-US" sz="1050" dirty="0">
                <a:solidFill>
                  <a:schemeClr val="bg1"/>
                </a:solidFill>
                <a:latin typeface="+mj-lt"/>
              </a:rPr>
              <a:t>$1,695 to the major medical insurer ($2,000 x $25,000/$29,500)</a:t>
            </a:r>
          </a:p>
          <a:p>
            <a:pPr>
              <a:defRPr/>
            </a:pPr>
            <a:endParaRPr lang="en-US" sz="1050" dirty="0">
              <a:solidFill>
                <a:schemeClr val="bg1"/>
              </a:solidFill>
              <a:latin typeface="+mj-lt"/>
            </a:endParaRPr>
          </a:p>
          <a:p>
            <a:pPr>
              <a:defRPr/>
            </a:pPr>
            <a:r>
              <a:rPr lang="en-US" sz="1050" dirty="0">
                <a:solidFill>
                  <a:schemeClr val="bg1"/>
                </a:solidFill>
                <a:latin typeface="+mj-lt"/>
              </a:rPr>
              <a:t>$136 to the </a:t>
            </a:r>
            <a:r>
              <a:rPr lang="en-US" sz="1050" dirty="0">
                <a:solidFill>
                  <a:schemeClr val="bg1"/>
                </a:solidFill>
                <a:latin typeface="Tahoma" panose="020B0604030504040204" pitchFamily="34" charset="0"/>
              </a:rPr>
              <a:t>administrator of the HRA </a:t>
            </a:r>
            <a:r>
              <a:rPr lang="en-US" sz="1050" dirty="0">
                <a:solidFill>
                  <a:schemeClr val="bg1"/>
                </a:solidFill>
                <a:latin typeface="+mj-lt"/>
              </a:rPr>
              <a:t>($2,000 x $2,000/$29,500)</a:t>
            </a:r>
          </a:p>
          <a:p>
            <a:pPr>
              <a:defRPr/>
            </a:pPr>
            <a:endParaRPr lang="en-US" sz="1050" dirty="0">
              <a:solidFill>
                <a:schemeClr val="bg1"/>
              </a:solidFill>
              <a:latin typeface="+mj-lt"/>
            </a:endParaRPr>
          </a:p>
          <a:p>
            <a:pPr>
              <a:defRPr/>
            </a:pPr>
            <a:r>
              <a:rPr lang="en-US" sz="1050" dirty="0">
                <a:solidFill>
                  <a:schemeClr val="bg1"/>
                </a:solidFill>
                <a:latin typeface="+mj-lt"/>
              </a:rPr>
              <a:t>$169  to the administrator of the spending account ($2,000 x $2,500/$29,500)</a:t>
            </a:r>
          </a:p>
          <a:p>
            <a:pPr>
              <a:defRPr/>
            </a:pPr>
            <a:endParaRPr lang="en-US" sz="1050" dirty="0">
              <a:solidFill>
                <a:schemeClr val="bg1"/>
              </a:solidFill>
              <a:latin typeface="+mj-lt"/>
            </a:endParaRPr>
          </a:p>
          <a:p>
            <a:pPr>
              <a:defRPr/>
            </a:pPr>
            <a:r>
              <a:rPr lang="en-US" sz="1050" dirty="0">
                <a:solidFill>
                  <a:schemeClr val="bg1"/>
                </a:solidFill>
                <a:latin typeface="+mj-lt"/>
              </a:rPr>
              <a:t>The insurers and the administrator calculate and remit the taxes.  If the employer administers the FSA and HRA, the employer has to calculate and remit the taxes.</a:t>
            </a:r>
          </a:p>
        </p:txBody>
      </p:sp>
      <p:sp>
        <p:nvSpPr>
          <p:cNvPr id="53250" name="Rounded Rectangle 7"/>
          <p:cNvSpPr>
            <a:spLocks noChangeArrowheads="1"/>
          </p:cNvSpPr>
          <p:nvPr/>
        </p:nvSpPr>
        <p:spPr bwMode="auto">
          <a:xfrm>
            <a:off x="428625" y="5838825"/>
            <a:ext cx="6734175" cy="304800"/>
          </a:xfrm>
          <a:prstGeom prst="roundRect">
            <a:avLst>
              <a:gd name="adj" fmla="val 16667"/>
            </a:avLst>
          </a:prstGeom>
          <a:solidFill>
            <a:srgbClr val="0083BE"/>
          </a:solidFill>
          <a:ln w="9525" algn="ctr">
            <a:no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dirty="0">
              <a:latin typeface="Tahoma" panose="020B0604030504040204" pitchFamily="34" charset="0"/>
            </a:endParaRPr>
          </a:p>
        </p:txBody>
      </p:sp>
      <p:sp>
        <p:nvSpPr>
          <p:cNvPr id="53251" name="Rounded Rectangle 5"/>
          <p:cNvSpPr>
            <a:spLocks noChangeArrowheads="1"/>
          </p:cNvSpPr>
          <p:nvPr/>
        </p:nvSpPr>
        <p:spPr bwMode="auto">
          <a:xfrm>
            <a:off x="428625" y="2413000"/>
            <a:ext cx="6762750" cy="304800"/>
          </a:xfrm>
          <a:prstGeom prst="roundRect">
            <a:avLst>
              <a:gd name="adj" fmla="val 16667"/>
            </a:avLst>
          </a:prstGeom>
          <a:solidFill>
            <a:srgbClr val="0083BE"/>
          </a:solidFill>
          <a:ln w="9525" algn="ctr">
            <a:no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dirty="0">
              <a:latin typeface="Tahoma" panose="020B0604030504040204" pitchFamily="34" charset="0"/>
            </a:endParaRPr>
          </a:p>
        </p:txBody>
      </p:sp>
      <p:sp>
        <p:nvSpPr>
          <p:cNvPr id="53252" name="Content Placeholder 3"/>
          <p:cNvSpPr>
            <a:spLocks noGrp="1"/>
          </p:cNvSpPr>
          <p:nvPr>
            <p:ph idx="1"/>
          </p:nvPr>
        </p:nvSpPr>
        <p:spPr>
          <a:xfrm>
            <a:off x="428625" y="1149350"/>
            <a:ext cx="5667375" cy="4781550"/>
          </a:xfrm>
        </p:spPr>
        <p:txBody>
          <a:bodyPr/>
          <a:lstStyle/>
          <a:p>
            <a:pPr marL="0" indent="0">
              <a:buFontTx/>
              <a:buNone/>
              <a:tabLst>
                <a:tab pos="5435600" algn="r"/>
              </a:tabLst>
            </a:pPr>
            <a:r>
              <a:rPr lang="en-US" altLang="en-US" sz="1600" b="1" dirty="0"/>
              <a:t>Example A</a:t>
            </a:r>
            <a:r>
              <a:rPr lang="en-US" altLang="en-US" sz="1600" dirty="0"/>
              <a:t>—An employee chooses family coverage under an insured employer-sponsored plan</a:t>
            </a:r>
          </a:p>
          <a:p>
            <a:pPr marL="0" indent="0">
              <a:buFontTx/>
              <a:buNone/>
              <a:tabLst>
                <a:tab pos="5435600" algn="r"/>
              </a:tabLst>
            </a:pPr>
            <a:r>
              <a:rPr lang="en-US" altLang="en-US" sz="1400" dirty="0"/>
              <a:t>Total value of employee’s health care coverage	$28,500</a:t>
            </a:r>
          </a:p>
          <a:p>
            <a:pPr marL="0" indent="0">
              <a:buFontTx/>
              <a:buNone/>
              <a:tabLst>
                <a:tab pos="5435600" algn="r"/>
              </a:tabLst>
            </a:pPr>
            <a:r>
              <a:rPr lang="en-US" altLang="en-US" sz="1400" dirty="0"/>
              <a:t>Threshold for family coverage in 2018	-$27,500</a:t>
            </a:r>
          </a:p>
          <a:p>
            <a:pPr marL="0" indent="0">
              <a:buFontTx/>
              <a:buNone/>
              <a:tabLst>
                <a:tab pos="5435600" algn="r"/>
              </a:tabLst>
            </a:pPr>
            <a:r>
              <a:rPr lang="en-US" altLang="en-US" sz="1400" dirty="0">
                <a:solidFill>
                  <a:schemeClr val="bg1"/>
                </a:solidFill>
              </a:rPr>
              <a:t>Amount subject to the excise tax	$1,000</a:t>
            </a:r>
          </a:p>
          <a:p>
            <a:pPr marL="0" indent="0">
              <a:buFontTx/>
              <a:buNone/>
              <a:tabLst>
                <a:tab pos="5435600" algn="r"/>
              </a:tabLst>
            </a:pPr>
            <a:endParaRPr lang="en-US" altLang="en-US" sz="1600" b="1" dirty="0"/>
          </a:p>
          <a:p>
            <a:pPr marL="0" indent="0">
              <a:buFontTx/>
              <a:buNone/>
              <a:tabLst>
                <a:tab pos="5435600" algn="r"/>
              </a:tabLst>
            </a:pPr>
            <a:r>
              <a:rPr lang="en-US" altLang="en-US" sz="1600" b="1" dirty="0"/>
              <a:t>Example B</a:t>
            </a:r>
            <a:r>
              <a:rPr lang="en-US" altLang="en-US" sz="1600" dirty="0"/>
              <a:t>—An employee elects family coverage under an insured employer plan with an HRA. The employee also contributes to a health FSA</a:t>
            </a:r>
          </a:p>
          <a:p>
            <a:pPr marL="0" indent="0">
              <a:buFontTx/>
              <a:buNone/>
              <a:tabLst>
                <a:tab pos="5435600" algn="r"/>
              </a:tabLst>
            </a:pPr>
            <a:r>
              <a:rPr lang="en-US" altLang="en-US" sz="1400" dirty="0"/>
              <a:t>Value of employee’s health care coverage 	$25,000</a:t>
            </a:r>
          </a:p>
          <a:p>
            <a:pPr marL="0" indent="0">
              <a:buFontTx/>
              <a:buNone/>
              <a:tabLst>
                <a:tab pos="5435600" algn="r"/>
              </a:tabLst>
            </a:pPr>
            <a:r>
              <a:rPr lang="en-US" altLang="en-US" sz="1400" dirty="0"/>
              <a:t>Value of employee’s HRA	$2,000</a:t>
            </a:r>
          </a:p>
          <a:p>
            <a:pPr marL="0" indent="0">
              <a:buFontTx/>
              <a:buNone/>
              <a:tabLst>
                <a:tab pos="5435600" algn="r"/>
              </a:tabLst>
            </a:pPr>
            <a:r>
              <a:rPr lang="en-US" altLang="en-US" sz="1400" u="sng" dirty="0"/>
              <a:t>Employee contribution to the flexible spending arrangement	+$2,500</a:t>
            </a:r>
          </a:p>
          <a:p>
            <a:pPr marL="0" indent="0">
              <a:spcBef>
                <a:spcPts val="1000"/>
              </a:spcBef>
              <a:buFontTx/>
              <a:buNone/>
              <a:tabLst>
                <a:tab pos="5435600" algn="r"/>
              </a:tabLst>
            </a:pPr>
            <a:r>
              <a:rPr lang="en-US" altLang="en-US" sz="1400" dirty="0"/>
              <a:t>Total value of employee’s health care coverage	$29,500</a:t>
            </a:r>
          </a:p>
          <a:p>
            <a:pPr marL="0" indent="0">
              <a:buFontTx/>
              <a:buNone/>
              <a:tabLst>
                <a:tab pos="5435600" algn="r"/>
              </a:tabLst>
            </a:pPr>
            <a:r>
              <a:rPr lang="en-US" altLang="en-US" sz="1400" dirty="0"/>
              <a:t>Proposal’s threshold for family coverage in 2013	-$27,500</a:t>
            </a:r>
          </a:p>
          <a:p>
            <a:pPr marL="0" indent="0">
              <a:buFontTx/>
              <a:buNone/>
              <a:tabLst>
                <a:tab pos="5435600" algn="r"/>
              </a:tabLst>
            </a:pPr>
            <a:endParaRPr lang="en-US" altLang="en-US" sz="1400" dirty="0"/>
          </a:p>
          <a:p>
            <a:pPr marL="0" indent="0">
              <a:buFontTx/>
              <a:buNone/>
              <a:tabLst>
                <a:tab pos="5435600" algn="r"/>
              </a:tabLst>
            </a:pPr>
            <a:r>
              <a:rPr lang="en-US" altLang="en-US" sz="1400" dirty="0">
                <a:solidFill>
                  <a:schemeClr val="bg1"/>
                </a:solidFill>
              </a:rPr>
              <a:t>Amount subject to the excise tax	$2,000</a:t>
            </a:r>
          </a:p>
        </p:txBody>
      </p:sp>
      <p:sp>
        <p:nvSpPr>
          <p:cNvPr id="8" name="Title 1"/>
          <p:cNvSpPr txBox="1">
            <a:spLocks/>
          </p:cNvSpPr>
          <p:nvPr/>
        </p:nvSpPr>
        <p:spPr>
          <a:xfrm>
            <a:off x="258763" y="282575"/>
            <a:ext cx="8535987" cy="557213"/>
          </a:xfrm>
          <a:prstGeom prst="rect">
            <a:avLst/>
          </a:prstGeom>
        </p:spPr>
        <p:txBody>
          <a:bodyPr/>
          <a:lstStyle/>
          <a:p>
            <a:pPr>
              <a:defRPr/>
            </a:pPr>
            <a:r>
              <a:rPr lang="en-US" sz="2400" kern="0" dirty="0">
                <a:solidFill>
                  <a:srgbClr val="003478"/>
                </a:solidFill>
                <a:latin typeface="+mj-lt"/>
                <a:ea typeface="+mj-ea"/>
                <a:cs typeface="+mj-cs"/>
              </a:rPr>
              <a:t>Cadillac Tax—How It Would Work (Examples)</a:t>
            </a:r>
          </a:p>
        </p:txBody>
      </p:sp>
      <p:sp>
        <p:nvSpPr>
          <p:cNvPr id="2" name="Slide Number Placeholder 1"/>
          <p:cNvSpPr>
            <a:spLocks noGrp="1"/>
          </p:cNvSpPr>
          <p:nvPr>
            <p:ph type="sldNum" sz="quarter" idx="12"/>
          </p:nvPr>
        </p:nvSpPr>
        <p:spPr/>
        <p:txBody>
          <a:bodyPr/>
          <a:lstStyle/>
          <a:p>
            <a:fld id="{85C30599-15E3-4E18-A641-2A89B55708CC}" type="slidenum">
              <a:rPr lang="en-US" smtClean="0"/>
              <a:pPr/>
              <a:t>45</a:t>
            </a:fld>
            <a:endParaRPr lang="en-US" dirty="0"/>
          </a:p>
        </p:txBody>
      </p:sp>
      <p:sp>
        <p:nvSpPr>
          <p:cNvPr id="5" name="Rounded Rectangle 4"/>
          <p:cNvSpPr/>
          <p:nvPr/>
        </p:nvSpPr>
        <p:spPr bwMode="auto">
          <a:xfrm>
            <a:off x="6172200" y="1106487"/>
            <a:ext cx="2895600" cy="1611313"/>
          </a:xfrm>
          <a:prstGeom prst="roundRect">
            <a:avLst>
              <a:gd name="adj" fmla="val 3089"/>
            </a:avLst>
          </a:prstGeom>
          <a:solidFill>
            <a:srgbClr val="0083BE"/>
          </a:solidFill>
          <a:ln w="9525" cap="flat" cmpd="sng" algn="ctr">
            <a:noFill/>
            <a:prstDash val="solid"/>
            <a:round/>
            <a:headEnd type="none" w="med" len="med"/>
            <a:tailEnd type="none" w="med" len="med"/>
          </a:ln>
          <a:effectLst/>
        </p:spPr>
        <p:txBody>
          <a:bodyPr anchor="ctr"/>
          <a:lstStyle/>
          <a:p>
            <a:pPr>
              <a:defRPr/>
            </a:pPr>
            <a:r>
              <a:rPr lang="en-US" sz="1400" dirty="0">
                <a:solidFill>
                  <a:schemeClr val="bg1"/>
                </a:solidFill>
                <a:latin typeface="+mj-lt"/>
              </a:rPr>
              <a:t>The employer reports $1,000 as taxable to the insurer, which remits the 40 percent tax ($400) to the Internal Revenue Service.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Cadillac Tax—Implications/Issues</a:t>
            </a:r>
          </a:p>
        </p:txBody>
      </p:sp>
      <p:sp>
        <p:nvSpPr>
          <p:cNvPr id="8" name="Content Placeholder 7"/>
          <p:cNvSpPr>
            <a:spLocks noGrp="1"/>
          </p:cNvSpPr>
          <p:nvPr>
            <p:ph idx="1"/>
          </p:nvPr>
        </p:nvSpPr>
        <p:spPr>
          <a:xfrm>
            <a:off x="304800" y="1219200"/>
            <a:ext cx="6781800" cy="4525963"/>
          </a:xfrm>
        </p:spPr>
        <p:txBody>
          <a:bodyPr/>
          <a:lstStyle/>
          <a:p>
            <a:r>
              <a:rPr lang="en-US" dirty="0"/>
              <a:t>For active employees, decrease plan benefits, increase deductible and copays</a:t>
            </a:r>
          </a:p>
          <a:p>
            <a:pPr lvl="1"/>
            <a:r>
              <a:rPr lang="en-US" dirty="0"/>
              <a:t>Health FSAs: dead, if brushing up against tax </a:t>
            </a:r>
          </a:p>
          <a:p>
            <a:pPr lvl="1"/>
            <a:r>
              <a:rPr lang="en-US" dirty="0"/>
              <a:t>Pretax HSA contributions (employer or employee): ditto</a:t>
            </a:r>
          </a:p>
          <a:p>
            <a:pPr lvl="2"/>
            <a:r>
              <a:rPr lang="en-US" dirty="0"/>
              <a:t>Cash gross up?  </a:t>
            </a:r>
          </a:p>
          <a:p>
            <a:pPr lvl="1"/>
            <a:r>
              <a:rPr lang="en-US" dirty="0"/>
              <a:t>On-site clinic impact?</a:t>
            </a:r>
          </a:p>
          <a:p>
            <a:r>
              <a:rPr lang="en-US" dirty="0"/>
              <a:t>For pre-65 retiree medical, employers will continue to exit</a:t>
            </a:r>
          </a:p>
          <a:p>
            <a:r>
              <a:rPr lang="en-US" dirty="0"/>
              <a:t>For union plans, try and insert language in CBA that employer not liable for tax</a:t>
            </a:r>
          </a:p>
          <a:p>
            <a:pPr marL="0" indent="0">
              <a:buNone/>
            </a:pPr>
            <a:r>
              <a:rPr lang="en-US" dirty="0"/>
              <a:t>Note—no delay beyond 2018 for union plans with collective bargaining agreement in place</a:t>
            </a:r>
          </a:p>
          <a:p>
            <a:endParaRPr lang="en-US" dirty="0"/>
          </a:p>
        </p:txBody>
      </p:sp>
      <p:sp>
        <p:nvSpPr>
          <p:cNvPr id="2" name="Slide Number Placeholder 1"/>
          <p:cNvSpPr>
            <a:spLocks noGrp="1"/>
          </p:cNvSpPr>
          <p:nvPr>
            <p:ph type="sldNum" sz="quarter" idx="12"/>
          </p:nvPr>
        </p:nvSpPr>
        <p:spPr/>
        <p:txBody>
          <a:bodyPr/>
          <a:lstStyle/>
          <a:p>
            <a:fld id="{85C30599-15E3-4E18-A641-2A89B55708CC}" type="slidenum">
              <a:rPr lang="en-US" smtClean="0"/>
              <a:pPr/>
              <a:t>46</a:t>
            </a:fld>
            <a:endParaRPr lang="en-US" dirty="0"/>
          </a:p>
        </p:txBody>
      </p:sp>
      <p:pic>
        <p:nvPicPr>
          <p:cNvPr id="54276" name="Picture 5" descr="morgu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0750" y="981075"/>
            <a:ext cx="165576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On the Horizon</a:t>
            </a:r>
          </a:p>
        </p:txBody>
      </p:sp>
      <p:sp>
        <p:nvSpPr>
          <p:cNvPr id="55299" name="Content Placeholder 2"/>
          <p:cNvSpPr>
            <a:spLocks noGrp="1"/>
          </p:cNvSpPr>
          <p:nvPr>
            <p:ph idx="1"/>
          </p:nvPr>
        </p:nvSpPr>
        <p:spPr>
          <a:xfrm>
            <a:off x="304800" y="1219200"/>
            <a:ext cx="6629400" cy="4525963"/>
          </a:xfrm>
        </p:spPr>
        <p:txBody>
          <a:bodyPr/>
          <a:lstStyle/>
          <a:p>
            <a:r>
              <a:rPr lang="en-US" altLang="en-US" dirty="0"/>
              <a:t>Tax Code Section 105(h) Nondiscrimination Regulations </a:t>
            </a:r>
            <a:br>
              <a:rPr lang="en-US" altLang="en-US" dirty="0"/>
            </a:br>
            <a:r>
              <a:rPr lang="en-US" altLang="en-US" dirty="0"/>
              <a:t>(non-GF’ed insured plans)</a:t>
            </a:r>
          </a:p>
          <a:p>
            <a:pPr lvl="1"/>
            <a:r>
              <a:rPr lang="en-US" altLang="en-US" dirty="0"/>
              <a:t>New rules would apply to non-grandfathered insured plans; </a:t>
            </a:r>
            <a:br>
              <a:rPr lang="en-US" altLang="en-US" dirty="0"/>
            </a:br>
            <a:r>
              <a:rPr lang="en-US" altLang="en-US" dirty="0"/>
              <a:t>current regulations apply to self-funded plans, but enforcement </a:t>
            </a:r>
            <a:br>
              <a:rPr lang="en-US" altLang="en-US" dirty="0"/>
            </a:br>
            <a:r>
              <a:rPr lang="en-US" altLang="en-US" dirty="0"/>
              <a:t>has been lax</a:t>
            </a:r>
          </a:p>
          <a:p>
            <a:pPr lvl="2"/>
            <a:r>
              <a:rPr lang="en-US" altLang="en-US" dirty="0"/>
              <a:t>No whispers on when new proposed rules will be issued </a:t>
            </a:r>
          </a:p>
          <a:p>
            <a:r>
              <a:rPr lang="en-US" altLang="en-US" dirty="0"/>
              <a:t>Auto enrollment (200+ FTEs)</a:t>
            </a:r>
          </a:p>
          <a:p>
            <a:pPr lvl="1"/>
            <a:r>
              <a:rPr lang="en-US" altLang="en-US" dirty="0"/>
              <a:t>Employers must automatically enroll new FTEs </a:t>
            </a:r>
            <a:br>
              <a:rPr lang="en-US" altLang="en-US" dirty="0"/>
            </a:br>
            <a:r>
              <a:rPr lang="en-US" altLang="en-US" dirty="0"/>
              <a:t>in one of the employer's health benefit plans </a:t>
            </a:r>
            <a:br>
              <a:rPr lang="en-US" altLang="en-US" dirty="0"/>
            </a:br>
            <a:r>
              <a:rPr lang="en-US" altLang="en-US" dirty="0"/>
              <a:t>and continue the enrollment of current employees</a:t>
            </a:r>
          </a:p>
          <a:p>
            <a:pPr lvl="1"/>
            <a:r>
              <a:rPr lang="en-US" altLang="en-US" dirty="0"/>
              <a:t>Yet unissued regs will need to address issues, including</a:t>
            </a:r>
          </a:p>
          <a:p>
            <a:pPr lvl="2">
              <a:spcAft>
                <a:spcPts val="600"/>
              </a:spcAft>
            </a:pPr>
            <a:r>
              <a:rPr lang="en-US" altLang="en-US" dirty="0"/>
              <a:t>Definition of full-time employee</a:t>
            </a:r>
          </a:p>
          <a:p>
            <a:pPr lvl="2">
              <a:spcAft>
                <a:spcPts val="600"/>
              </a:spcAft>
            </a:pPr>
            <a:r>
              <a:rPr lang="en-US" altLang="en-US" dirty="0"/>
              <a:t>Selection of plan benefit package and coverage (if the employer maintains more than one)</a:t>
            </a:r>
          </a:p>
          <a:p>
            <a:pPr lvl="3">
              <a:spcAft>
                <a:spcPts val="600"/>
              </a:spcAft>
            </a:pPr>
            <a:r>
              <a:rPr lang="en-US" altLang="en-US" dirty="0"/>
              <a:t>Won’t be able to auto enroll in “skinny” plan</a:t>
            </a:r>
          </a:p>
          <a:p>
            <a:pPr lvl="3">
              <a:spcAft>
                <a:spcPts val="600"/>
              </a:spcAft>
            </a:pPr>
            <a:r>
              <a:rPr lang="en-US" altLang="en-US" dirty="0"/>
              <a:t>No auto enroll for family members?</a:t>
            </a:r>
          </a:p>
          <a:p>
            <a:pPr lvl="2">
              <a:spcAft>
                <a:spcPts val="600"/>
              </a:spcAft>
            </a:pPr>
            <a:r>
              <a:rPr lang="en-US" altLang="en-US" dirty="0"/>
              <a:t>Requirements to provide adequate notice to employees </a:t>
            </a:r>
            <a:br>
              <a:rPr lang="en-US" altLang="en-US" dirty="0"/>
            </a:br>
            <a:r>
              <a:rPr lang="en-US" altLang="en-US" dirty="0"/>
              <a:t>and the opportunity to opt out</a:t>
            </a:r>
          </a:p>
        </p:txBody>
      </p:sp>
      <p:sp>
        <p:nvSpPr>
          <p:cNvPr id="2" name="Slide Number Placeholder 1"/>
          <p:cNvSpPr>
            <a:spLocks noGrp="1"/>
          </p:cNvSpPr>
          <p:nvPr>
            <p:ph type="sldNum" sz="quarter" idx="12"/>
          </p:nvPr>
        </p:nvSpPr>
        <p:spPr/>
        <p:txBody>
          <a:bodyPr/>
          <a:lstStyle/>
          <a:p>
            <a:fld id="{85C30599-15E3-4E18-A641-2A89B55708CC}" type="slidenum">
              <a:rPr lang="en-US" smtClean="0"/>
              <a:pPr/>
              <a:t>47</a:t>
            </a:fld>
            <a:endParaRPr lang="en-US" dirty="0"/>
          </a:p>
        </p:txBody>
      </p:sp>
      <p:pic>
        <p:nvPicPr>
          <p:cNvPr id="55300" name="Picture 3" descr="oranguta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066800"/>
            <a:ext cx="197008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2"/>
          <p:cNvSpPr>
            <a:spLocks noGrp="1"/>
          </p:cNvSpPr>
          <p:nvPr>
            <p:ph type="title"/>
          </p:nvPr>
        </p:nvSpPr>
        <p:spPr/>
        <p:txBody>
          <a:bodyPr/>
          <a:lstStyle/>
          <a:p>
            <a:r>
              <a:rPr lang="en-US" altLang="en-US" dirty="0"/>
              <a:t>Additional Reminders, Thoughts and Tips</a:t>
            </a:r>
          </a:p>
        </p:txBody>
      </p:sp>
      <p:sp>
        <p:nvSpPr>
          <p:cNvPr id="56322" name="Content Placeholder 1"/>
          <p:cNvSpPr>
            <a:spLocks noGrp="1"/>
          </p:cNvSpPr>
          <p:nvPr>
            <p:ph idx="1"/>
          </p:nvPr>
        </p:nvSpPr>
        <p:spPr/>
        <p:txBody>
          <a:bodyPr/>
          <a:lstStyle/>
          <a:p>
            <a:r>
              <a:rPr lang="en-US" altLang="en-US" i="1" dirty="0"/>
              <a:t>DeBoer v. Snyder </a:t>
            </a:r>
            <a:r>
              <a:rPr lang="en-US" altLang="en-US" dirty="0"/>
              <a:t>(USSC case)</a:t>
            </a:r>
          </a:p>
          <a:p>
            <a:pPr lvl="1"/>
            <a:r>
              <a:rPr lang="en-US" altLang="en-US" dirty="0"/>
              <a:t>Are state bans on same gender marriage Constitutional?</a:t>
            </a:r>
          </a:p>
          <a:p>
            <a:r>
              <a:rPr lang="en-US" altLang="en-US" dirty="0"/>
              <a:t>PCORI Fee </a:t>
            </a:r>
          </a:p>
          <a:p>
            <a:pPr lvl="1"/>
            <a:r>
              <a:rPr lang="en-US" altLang="en-US" dirty="0"/>
              <a:t>Indicate “second quarter” on payment voucher</a:t>
            </a:r>
          </a:p>
          <a:p>
            <a:r>
              <a:rPr lang="en-US" altLang="en-US" dirty="0"/>
              <a:t>Expat Coverage Changes</a:t>
            </a:r>
          </a:p>
          <a:p>
            <a:pPr lvl="1"/>
            <a:r>
              <a:rPr lang="en-US" altLang="en-US" dirty="0"/>
              <a:t>Effective July 1, 2015</a:t>
            </a:r>
          </a:p>
          <a:p>
            <a:r>
              <a:rPr lang="en-US" altLang="en-US" dirty="0"/>
              <a:t>Mental Health/Substance Abuse Parity</a:t>
            </a:r>
          </a:p>
          <a:p>
            <a:pPr lvl="1"/>
            <a:r>
              <a:rPr lang="en-US" altLang="en-US" dirty="0"/>
              <a:t>New rules apply this year</a:t>
            </a:r>
          </a:p>
        </p:txBody>
      </p:sp>
      <p:sp>
        <p:nvSpPr>
          <p:cNvPr id="2" name="Slide Number Placeholder 1"/>
          <p:cNvSpPr>
            <a:spLocks noGrp="1"/>
          </p:cNvSpPr>
          <p:nvPr>
            <p:ph type="sldNum" sz="quarter" idx="12"/>
          </p:nvPr>
        </p:nvSpPr>
        <p:spPr/>
        <p:txBody>
          <a:bodyPr/>
          <a:lstStyle/>
          <a:p>
            <a:fld id="{85C30599-15E3-4E18-A641-2A89B55708CC}" type="slidenum">
              <a:rPr lang="en-US" smtClean="0"/>
              <a:pPr/>
              <a:t>48</a:t>
            </a:fld>
            <a:endParaRPr lang="en-US" dirty="0"/>
          </a:p>
        </p:txBody>
      </p:sp>
      <p:pic>
        <p:nvPicPr>
          <p:cNvPr id="56324" name="Picture 3" descr="Com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286000"/>
            <a:ext cx="2549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476500" y="2038350"/>
            <a:ext cx="5829300" cy="2762250"/>
            <a:chOff x="2476500" y="2038350"/>
            <a:chExt cx="6343650" cy="2914650"/>
          </a:xfrm>
          <a:solidFill>
            <a:schemeClr val="tx2">
              <a:lumMod val="20000"/>
              <a:lumOff val="80000"/>
            </a:schemeClr>
          </a:solidFill>
          <a:effectLst>
            <a:glow rad="63500">
              <a:schemeClr val="accent5">
                <a:satMod val="175000"/>
                <a:alpha val="40000"/>
              </a:schemeClr>
            </a:glow>
          </a:effectLst>
        </p:grpSpPr>
        <p:sp>
          <p:nvSpPr>
            <p:cNvPr id="6" name="Rectangle 6"/>
            <p:cNvSpPr>
              <a:spLocks noChangeArrowheads="1"/>
            </p:cNvSpPr>
            <p:nvPr/>
          </p:nvSpPr>
          <p:spPr bwMode="auto">
            <a:xfrm>
              <a:off x="2476500" y="2038350"/>
              <a:ext cx="6343650" cy="2914650"/>
            </a:xfrm>
            <a:prstGeom prst="rect">
              <a:avLst/>
            </a:prstGeom>
            <a:grpFill/>
            <a:ln w="9525">
              <a:noFill/>
              <a:miter lim="800000"/>
              <a:headEnd/>
              <a:tailEnd/>
            </a:ln>
          </p:spPr>
          <p:txBody>
            <a:bodyPr wrap="none" anchor="ctr"/>
            <a:lstStyle/>
            <a:p>
              <a:pPr fontAlgn="auto">
                <a:spcBef>
                  <a:spcPts val="0"/>
                </a:spcBef>
                <a:spcAft>
                  <a:spcPts val="0"/>
                </a:spcAft>
                <a:defRPr/>
              </a:pPr>
              <a:endParaRPr lang="en-US" noProof="1">
                <a:latin typeface="Tahoma" pitchFamily="34" charset="0"/>
                <a:cs typeface="Tahoma" pitchFamily="34" charset="0"/>
              </a:endParaRPr>
            </a:p>
          </p:txBody>
        </p:sp>
        <p:sp>
          <p:nvSpPr>
            <p:cNvPr id="8" name="Text Box 19"/>
            <p:cNvSpPr txBox="1">
              <a:spLocks noChangeArrowheads="1"/>
            </p:cNvSpPr>
            <p:nvPr/>
          </p:nvSpPr>
          <p:spPr bwMode="gray">
            <a:xfrm>
              <a:off x="3352800" y="2286000"/>
              <a:ext cx="5014912" cy="2667000"/>
            </a:xfrm>
            <a:prstGeom prst="rect">
              <a:avLst/>
            </a:prstGeom>
            <a:grpFill/>
            <a:ln w="9525">
              <a:noFill/>
              <a:miter lim="800000"/>
              <a:headEnd/>
              <a:tailEnd/>
            </a:ln>
          </p:spPr>
          <p:txBody>
            <a:bodyPr lIns="288000" tIns="0" rIns="0" bIns="0"/>
            <a:lstStyle/>
            <a:p>
              <a:pPr defTabSz="801688" fontAlgn="auto">
                <a:spcBef>
                  <a:spcPts val="0"/>
                </a:spcBef>
                <a:spcAft>
                  <a:spcPct val="40000"/>
                </a:spcAft>
                <a:defRPr/>
              </a:pPr>
              <a:r>
                <a:rPr lang="de-DE" sz="3600" b="1" noProof="1">
                  <a:latin typeface="Tahoma" pitchFamily="34" charset="0"/>
                  <a:cs typeface="Tahoma" pitchFamily="34" charset="0"/>
                </a:rPr>
                <a:t>Any Questions?</a:t>
              </a:r>
            </a:p>
          </p:txBody>
        </p:sp>
      </p:grpSp>
      <p:pic>
        <p:nvPicPr>
          <p:cNvPr id="57347" name="Picture 19" descr="Questionma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875" y="1219200"/>
            <a:ext cx="371475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269875" y="234950"/>
            <a:ext cx="8040688" cy="576263"/>
          </a:xfrm>
          <a:prstGeom prst="rect">
            <a:avLst/>
          </a:prstGeom>
          <a:noFill/>
          <a:ln>
            <a:miter lim="800000"/>
            <a:headEnd/>
            <a:tailEnd/>
          </a:ln>
        </p:spPr>
        <p:txBody>
          <a:bodyPr/>
          <a:lstStyle/>
          <a:p>
            <a:pPr>
              <a:defRPr/>
            </a:pPr>
            <a:r>
              <a:rPr lang="en-US" sz="2400" kern="0" dirty="0">
                <a:latin typeface="+mj-lt"/>
                <a:ea typeface="+mj-ea"/>
                <a:cs typeface="+mj-cs"/>
              </a:rPr>
              <a:t>Questions?</a:t>
            </a:r>
          </a:p>
        </p:txBody>
      </p:sp>
      <p:sp>
        <p:nvSpPr>
          <p:cNvPr id="9" name="Title 3"/>
          <p:cNvSpPr txBox="1">
            <a:spLocks/>
          </p:cNvSpPr>
          <p:nvPr/>
        </p:nvSpPr>
        <p:spPr bwMode="auto">
          <a:xfrm>
            <a:off x="3657600" y="2971800"/>
            <a:ext cx="4876800" cy="1752600"/>
          </a:xfrm>
          <a:prstGeom prst="rect">
            <a:avLst/>
          </a:prstGeom>
          <a:noFill/>
          <a:ln w="9525">
            <a:noFill/>
            <a:miter lim="800000"/>
            <a:headEnd/>
            <a:tailEnd/>
          </a:ln>
        </p:spPr>
        <p:txBody>
          <a:bodyPr anchor="ctr"/>
          <a:lstStyle/>
          <a:p>
            <a:pPr fontAlgn="auto">
              <a:spcBef>
                <a:spcPts val="0"/>
              </a:spcBef>
              <a:spcAft>
                <a:spcPts val="0"/>
              </a:spcAft>
              <a:defRPr/>
            </a:pPr>
            <a:r>
              <a:rPr lang="en-US" sz="1200" b="1" dirty="0">
                <a:latin typeface="+mj-lt"/>
              </a:rPr>
              <a:t>Mark C. Holloway, JD</a:t>
            </a:r>
            <a:endParaRPr lang="en-US" sz="1200" dirty="0">
              <a:latin typeface="+mj-lt"/>
            </a:endParaRPr>
          </a:p>
          <a:p>
            <a:pPr fontAlgn="auto">
              <a:spcBef>
                <a:spcPts val="0"/>
              </a:spcBef>
              <a:spcAft>
                <a:spcPts val="0"/>
              </a:spcAft>
              <a:defRPr/>
            </a:pPr>
            <a:r>
              <a:rPr lang="en-US" sz="1200" b="1" dirty="0">
                <a:latin typeface="+mj-lt"/>
              </a:rPr>
              <a:t>Senior Vice President</a:t>
            </a:r>
            <a:endParaRPr lang="en-US" sz="1200" dirty="0">
              <a:latin typeface="+mj-lt"/>
            </a:endParaRPr>
          </a:p>
          <a:p>
            <a:pPr fontAlgn="auto">
              <a:spcBef>
                <a:spcPts val="0"/>
              </a:spcBef>
              <a:spcAft>
                <a:spcPts val="0"/>
              </a:spcAft>
              <a:defRPr/>
            </a:pPr>
            <a:r>
              <a:rPr lang="en-US" sz="1200" dirty="0">
                <a:latin typeface="+mj-lt"/>
              </a:rPr>
              <a:t>Lockton Benefit Group</a:t>
            </a:r>
          </a:p>
          <a:p>
            <a:pPr fontAlgn="auto">
              <a:spcBef>
                <a:spcPts val="0"/>
              </a:spcBef>
              <a:spcAft>
                <a:spcPts val="0"/>
              </a:spcAft>
              <a:defRPr/>
            </a:pPr>
            <a:r>
              <a:rPr lang="en-US" sz="1200" dirty="0">
                <a:latin typeface="+mj-lt"/>
              </a:rPr>
              <a:t>444 W. 47th Street, Suite 900</a:t>
            </a:r>
          </a:p>
          <a:p>
            <a:pPr fontAlgn="auto">
              <a:spcBef>
                <a:spcPts val="0"/>
              </a:spcBef>
              <a:spcAft>
                <a:spcPts val="0"/>
              </a:spcAft>
              <a:defRPr/>
            </a:pPr>
            <a:r>
              <a:rPr lang="en-US" sz="1200" dirty="0">
                <a:latin typeface="+mj-lt"/>
              </a:rPr>
              <a:t>Kansas City, MO 64112</a:t>
            </a:r>
          </a:p>
          <a:p>
            <a:pPr fontAlgn="auto">
              <a:spcBef>
                <a:spcPts val="0"/>
              </a:spcBef>
              <a:spcAft>
                <a:spcPts val="0"/>
              </a:spcAft>
              <a:defRPr/>
            </a:pPr>
            <a:r>
              <a:rPr lang="en-US" sz="1200" dirty="0">
                <a:latin typeface="+mj-lt"/>
                <a:sym typeface="Wingdings"/>
              </a:rPr>
              <a:t></a:t>
            </a:r>
            <a:r>
              <a:rPr lang="en-US" sz="1200" dirty="0">
                <a:latin typeface="+mj-lt"/>
              </a:rPr>
              <a:t> 816.960.9567 </a:t>
            </a:r>
            <a:r>
              <a:rPr lang="en-US" sz="1200" dirty="0">
                <a:latin typeface="+mj-lt"/>
                <a:sym typeface="Wingdings"/>
              </a:rPr>
              <a:t></a:t>
            </a:r>
            <a:r>
              <a:rPr lang="en-US" sz="1200" dirty="0">
                <a:latin typeface="+mj-lt"/>
              </a:rPr>
              <a:t> 816.783.9567</a:t>
            </a:r>
          </a:p>
          <a:p>
            <a:pPr fontAlgn="auto">
              <a:spcBef>
                <a:spcPts val="0"/>
              </a:spcBef>
              <a:spcAft>
                <a:spcPts val="0"/>
              </a:spcAft>
              <a:buFont typeface="Wingdings" pitchFamily="2" charset="2"/>
              <a:buChar char=""/>
              <a:defRPr/>
            </a:pPr>
            <a:r>
              <a:rPr lang="en-US" sz="1200" dirty="0">
                <a:latin typeface="+mj-lt"/>
              </a:rPr>
              <a:t>mholloway@lockton.com</a:t>
            </a:r>
          </a:p>
          <a:p>
            <a:pPr fontAlgn="auto">
              <a:spcBef>
                <a:spcPts val="0"/>
              </a:spcBef>
              <a:spcAft>
                <a:spcPts val="0"/>
              </a:spcAft>
              <a:defRPr/>
            </a:pPr>
            <a:r>
              <a:rPr lang="en-US" sz="1200" dirty="0">
                <a:latin typeface="+mj-lt"/>
              </a:rPr>
              <a:t>www.lockton.com</a:t>
            </a:r>
            <a:endParaRPr lang="en-US" sz="2800" kern="0" dirty="0">
              <a:latin typeface="+mj-lt"/>
              <a:ea typeface="ＭＳ Ｐゴシック" charset="-128"/>
              <a:cs typeface="+mj-cs"/>
            </a:endParaRPr>
          </a:p>
        </p:txBody>
      </p:sp>
      <p:sp>
        <p:nvSpPr>
          <p:cNvPr id="3" name="Slide Number Placeholder 2"/>
          <p:cNvSpPr>
            <a:spLocks noGrp="1"/>
          </p:cNvSpPr>
          <p:nvPr>
            <p:ph type="sldNum" sz="quarter" idx="12"/>
          </p:nvPr>
        </p:nvSpPr>
        <p:spPr/>
        <p:txBody>
          <a:bodyPr/>
          <a:lstStyle/>
          <a:p>
            <a:fld id="{85C30599-15E3-4E18-A641-2A89B55708C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Big Picture For 2015</a:t>
            </a:r>
          </a:p>
        </p:txBody>
      </p:sp>
      <p:sp>
        <p:nvSpPr>
          <p:cNvPr id="12291" name="Content Placeholder 2"/>
          <p:cNvSpPr>
            <a:spLocks noGrp="1"/>
          </p:cNvSpPr>
          <p:nvPr>
            <p:ph sz="half" idx="1"/>
          </p:nvPr>
        </p:nvSpPr>
        <p:spPr>
          <a:xfrm>
            <a:off x="304800" y="1219200"/>
            <a:ext cx="5334000" cy="4525963"/>
          </a:xfrm>
        </p:spPr>
        <p:txBody>
          <a:bodyPr/>
          <a:lstStyle/>
          <a:p>
            <a:r>
              <a:rPr lang="en-US" altLang="en-US" dirty="0"/>
              <a:t>Republicans largely realize repeal won’t happen</a:t>
            </a:r>
          </a:p>
          <a:p>
            <a:r>
              <a:rPr lang="en-US" altLang="en-US" dirty="0"/>
              <a:t>Substantive legislative corrections/fixes possible in 2015</a:t>
            </a:r>
          </a:p>
          <a:p>
            <a:pPr lvl="1"/>
            <a:r>
              <a:rPr lang="en-US" altLang="en-US" dirty="0"/>
              <a:t>Raise hours threshold to more than 30 hours/week for FTE status?</a:t>
            </a:r>
          </a:p>
          <a:p>
            <a:pPr lvl="1"/>
            <a:r>
              <a:rPr lang="en-US" altLang="en-US" dirty="0"/>
              <a:t>Repeal auto enrollment?</a:t>
            </a:r>
          </a:p>
          <a:p>
            <a:pPr lvl="1"/>
            <a:r>
              <a:rPr lang="en-US" altLang="en-US" dirty="0"/>
              <a:t>Changes to or repeal of Cadillac tax?</a:t>
            </a:r>
          </a:p>
          <a:p>
            <a:r>
              <a:rPr lang="en-US" altLang="en-US" dirty="0"/>
              <a:t>Any changes that add to the taxpayer cost of the law will need to be funded by cuts in other programs (or tax increases)</a:t>
            </a:r>
          </a:p>
          <a:p>
            <a:pPr lvl="1"/>
            <a:r>
              <a:rPr lang="en-US" altLang="en-US" dirty="0"/>
              <a:t>Another possibility—ACA fixes as a component of comprehensive tax reform</a:t>
            </a:r>
          </a:p>
        </p:txBody>
      </p:sp>
      <p:pic>
        <p:nvPicPr>
          <p:cNvPr id="9" name="Picture 4" descr="ceo.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739729" y="1219200"/>
            <a:ext cx="302327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85C30599-15E3-4E18-A641-2A89B55708C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p:txBody>
          <a:bodyPr/>
          <a:lstStyle/>
          <a:p>
            <a:r>
              <a:rPr lang="en-US" altLang="en-US" dirty="0"/>
              <a:t>ACA Litigation—</a:t>
            </a:r>
            <a:r>
              <a:rPr lang="en-US" altLang="en-US" i="1" dirty="0"/>
              <a:t>King v. Burwell</a:t>
            </a:r>
          </a:p>
        </p:txBody>
      </p:sp>
      <p:sp>
        <p:nvSpPr>
          <p:cNvPr id="2" name="Content Placeholder 1"/>
          <p:cNvSpPr>
            <a:spLocks noGrp="1"/>
          </p:cNvSpPr>
          <p:nvPr>
            <p:ph idx="1"/>
          </p:nvPr>
        </p:nvSpPr>
        <p:spPr/>
        <p:txBody>
          <a:bodyPr/>
          <a:lstStyle/>
          <a:p>
            <a:r>
              <a:rPr lang="en-US" dirty="0"/>
              <a:t>Question presented: Are subsidies available to individuals enrolled in medical insurance through a federal exchange like HealthCare.gov?</a:t>
            </a:r>
          </a:p>
          <a:p>
            <a:r>
              <a:rPr lang="en-US" dirty="0"/>
              <a:t>Oral arguments in early March; ruling is expected in June</a:t>
            </a:r>
          </a:p>
          <a:p>
            <a:r>
              <a:rPr lang="en-US" dirty="0"/>
              <a:t>If the government wins: business as usual</a:t>
            </a:r>
          </a:p>
          <a:p>
            <a:r>
              <a:rPr lang="en-US" dirty="0"/>
              <a:t>If the government loses:</a:t>
            </a:r>
          </a:p>
          <a:p>
            <a:pPr lvl="1"/>
            <a:r>
              <a:rPr lang="en-US" dirty="0"/>
              <a:t>36 states participate, to some extent, in a federal exchange</a:t>
            </a:r>
          </a:p>
          <a:p>
            <a:pPr lvl="2"/>
            <a:r>
              <a:rPr lang="en-US" dirty="0"/>
              <a:t>Certain employers could avoid pay or play penalties altogether</a:t>
            </a:r>
          </a:p>
          <a:p>
            <a:pPr lvl="2"/>
            <a:r>
              <a:rPr lang="en-US" dirty="0"/>
              <a:t>Residents will not be eligible for future subsidies</a:t>
            </a:r>
          </a:p>
          <a:p>
            <a:pPr lvl="2"/>
            <a:r>
              <a:rPr lang="en-US" dirty="0"/>
              <a:t>Residents might be required to return subsidies already received</a:t>
            </a:r>
          </a:p>
          <a:p>
            <a:pPr lvl="1"/>
            <a:r>
              <a:rPr lang="en-US" dirty="0"/>
              <a:t>Fixes</a:t>
            </a:r>
          </a:p>
          <a:p>
            <a:pPr lvl="2"/>
            <a:r>
              <a:rPr lang="en-US" dirty="0"/>
              <a:t>Comprehensive congressional action</a:t>
            </a:r>
          </a:p>
          <a:p>
            <a:pPr lvl="3"/>
            <a:r>
              <a:rPr lang="en-US" dirty="0"/>
              <a:t>Fix the loophole</a:t>
            </a:r>
          </a:p>
          <a:p>
            <a:pPr lvl="3"/>
            <a:r>
              <a:rPr lang="en-US" dirty="0"/>
              <a:t>Require material concessions from Democrats</a:t>
            </a:r>
          </a:p>
          <a:p>
            <a:pPr lvl="2"/>
            <a:r>
              <a:rPr lang="en-US" dirty="0"/>
              <a:t>Piecemeal action by states</a:t>
            </a:r>
          </a:p>
          <a:p>
            <a:pPr lvl="3"/>
            <a:r>
              <a:rPr lang="en-US" dirty="0"/>
              <a:t>States will face pressure from insurers and voters to establish exchanges</a:t>
            </a:r>
          </a:p>
          <a:p>
            <a:pPr lvl="3"/>
            <a:r>
              <a:rPr lang="en-US" dirty="0"/>
              <a:t>More state innovation</a:t>
            </a:r>
          </a:p>
          <a:p>
            <a:pPr lvl="3"/>
            <a:endParaRPr lang="en-US" dirty="0"/>
          </a:p>
          <a:p>
            <a:pPr lvl="1"/>
            <a:endParaRPr lang="en-US" dirty="0"/>
          </a:p>
          <a:p>
            <a:pPr lvl="1"/>
            <a:endParaRPr lang="en-US" dirty="0"/>
          </a:p>
        </p:txBody>
      </p:sp>
      <p:pic>
        <p:nvPicPr>
          <p:cNvPr id="1331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950" y="2209800"/>
            <a:ext cx="2178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85C30599-15E3-4E18-A641-2A89B55708CC}"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4" name="Text Placeholder 3"/>
          <p:cNvSpPr>
            <a:spLocks noGrp="1"/>
          </p:cNvSpPr>
          <p:nvPr>
            <p:ph type="body" idx="1"/>
          </p:nvPr>
        </p:nvSpPr>
        <p:spPr/>
        <p:txBody>
          <a:bodyPr/>
          <a:lstStyle/>
          <a:p>
            <a:r>
              <a:rPr lang="en-US" altLang="en-US" dirty="0"/>
              <a:t>Health Reform Law: </a:t>
            </a:r>
            <a:br>
              <a:rPr lang="en-US" altLang="en-US" dirty="0"/>
            </a:br>
            <a:r>
              <a:rPr lang="en-US" altLang="en-US" dirty="0"/>
              <a:t>Employer Mandate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The Employer Mandate Gets Under Way</a:t>
            </a:r>
          </a:p>
        </p:txBody>
      </p:sp>
      <p:sp>
        <p:nvSpPr>
          <p:cNvPr id="15363" name="Content Placeholder 2"/>
          <p:cNvSpPr>
            <a:spLocks noGrp="1"/>
          </p:cNvSpPr>
          <p:nvPr>
            <p:ph idx="1"/>
          </p:nvPr>
        </p:nvSpPr>
        <p:spPr>
          <a:xfrm>
            <a:off x="304800" y="1219200"/>
            <a:ext cx="4800600" cy="4525963"/>
          </a:xfrm>
        </p:spPr>
        <p:txBody>
          <a:bodyPr/>
          <a:lstStyle/>
          <a:p>
            <a:pPr>
              <a:spcAft>
                <a:spcPts val="1200"/>
              </a:spcAft>
            </a:pPr>
            <a:r>
              <a:rPr lang="en-US" altLang="en-US" dirty="0"/>
              <a:t>CY Plans: Jan 1, 2015</a:t>
            </a:r>
          </a:p>
          <a:p>
            <a:pPr lvl="1">
              <a:spcAft>
                <a:spcPts val="1200"/>
              </a:spcAft>
            </a:pPr>
            <a:r>
              <a:rPr lang="en-US" altLang="en-US" dirty="0"/>
              <a:t>Looking back into 2014, even 2013</a:t>
            </a:r>
          </a:p>
          <a:p>
            <a:pPr>
              <a:spcAft>
                <a:spcPts val="1200"/>
              </a:spcAft>
            </a:pPr>
            <a:r>
              <a:rPr lang="en-US" altLang="en-US" dirty="0"/>
              <a:t>Non-CY Plans: Jan 1, 2015 or transition relief</a:t>
            </a:r>
          </a:p>
          <a:p>
            <a:pPr>
              <a:spcAft>
                <a:spcPts val="1200"/>
              </a:spcAft>
            </a:pPr>
            <a:r>
              <a:rPr lang="en-US" altLang="en-US" dirty="0"/>
              <a:t>Tier 1: Minimum Essential Coverage to 70% of FTEs and children to age 26, no cost limitations</a:t>
            </a:r>
          </a:p>
          <a:p>
            <a:pPr>
              <a:spcAft>
                <a:spcPts val="1200"/>
              </a:spcAft>
            </a:pPr>
            <a:r>
              <a:rPr lang="en-US" altLang="en-US" dirty="0"/>
              <a:t>Tier 2: Minimum Value and Affordable coverage to FTEs alone</a:t>
            </a:r>
          </a:p>
          <a:p>
            <a:pPr>
              <a:spcAft>
                <a:spcPts val="1200"/>
              </a:spcAft>
            </a:pPr>
            <a:endParaRPr lang="en-US" altLang="en-US" dirty="0"/>
          </a:p>
        </p:txBody>
      </p:sp>
      <p:pic>
        <p:nvPicPr>
          <p:cNvPr id="15364" name="Picture 4" descr="49052416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3675" y="1036638"/>
            <a:ext cx="366871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5C30599-15E3-4E18-A641-2A89B55708C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2015 Employer Play or Pay Mandate*</a:t>
            </a:r>
          </a:p>
        </p:txBody>
      </p:sp>
      <p:graphicFrame>
        <p:nvGraphicFramePr>
          <p:cNvPr id="5" name="Content Placeholder 5"/>
          <p:cNvGraphicFramePr>
            <a:graphicFrameLocks noGrp="1"/>
          </p:cNvGraphicFramePr>
          <p:nvPr>
            <p:ph idx="1"/>
          </p:nvPr>
        </p:nvGraphicFramePr>
        <p:xfrm>
          <a:off x="258763" y="1038225"/>
          <a:ext cx="8656637" cy="474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extBox 5"/>
          <p:cNvSpPr txBox="1">
            <a:spLocks noChangeArrowheads="1"/>
          </p:cNvSpPr>
          <p:nvPr/>
        </p:nvSpPr>
        <p:spPr bwMode="auto">
          <a:xfrm>
            <a:off x="76200" y="5822950"/>
            <a:ext cx="7391400" cy="6000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100" dirty="0">
                <a:latin typeface="+mj-lt"/>
              </a:rPr>
              <a:t>    * Applies to employers with 50 or more full-time equivalent employees (100 or more in 2015)</a:t>
            </a:r>
          </a:p>
          <a:p>
            <a:pPr eaLnBrk="1" hangingPunct="1">
              <a:defRPr/>
            </a:pPr>
            <a:r>
              <a:rPr lang="en-US" altLang="en-US" sz="1100" dirty="0">
                <a:latin typeface="+mj-lt"/>
              </a:rPr>
              <a:t>  ** 70% increases to 95% in 2016</a:t>
            </a:r>
          </a:p>
          <a:p>
            <a:pPr eaLnBrk="1" hangingPunct="1">
              <a:defRPr/>
            </a:pPr>
            <a:r>
              <a:rPr lang="en-US" altLang="en-US" sz="1100" dirty="0">
                <a:latin typeface="+mj-lt"/>
              </a:rPr>
              <a:t>*** Prorated for controlled groups. 80 FTE “credit” for Tier 1 penalty reduces to 30 in 2016</a:t>
            </a:r>
          </a:p>
        </p:txBody>
      </p:sp>
      <p:sp>
        <p:nvSpPr>
          <p:cNvPr id="2" name="Slide Number Placeholder 1"/>
          <p:cNvSpPr>
            <a:spLocks noGrp="1"/>
          </p:cNvSpPr>
          <p:nvPr>
            <p:ph type="sldNum" sz="quarter" idx="12"/>
          </p:nvPr>
        </p:nvSpPr>
        <p:spPr/>
        <p:txBody>
          <a:bodyPr/>
          <a:lstStyle/>
          <a:p>
            <a:fld id="{85C30599-15E3-4E18-A641-2A89B55708CC}" type="slidenum">
              <a:rPr lang="en-US" smtClean="0"/>
              <a:pPr/>
              <a:t>9</a:t>
            </a:fld>
            <a:endParaRPr lang="en-US" dirty="0"/>
          </a:p>
        </p:txBody>
      </p:sp>
    </p:spTree>
  </p:cSld>
  <p:clrMapOvr>
    <a:masterClrMapping/>
  </p:clrMapOvr>
</p:sld>
</file>

<file path=ppt/theme/theme1.xml><?xml version="1.0" encoding="utf-8"?>
<a:theme xmlns:a="http://schemas.openxmlformats.org/drawingml/2006/main" name="Internal Template">
  <a:themeElements>
    <a:clrScheme name="Lockton 2011">
      <a:dk1>
        <a:sysClr val="windowText" lastClr="000000"/>
      </a:dk1>
      <a:lt1>
        <a:sysClr val="window" lastClr="FFFFFF"/>
      </a:lt1>
      <a:dk2>
        <a:srgbClr val="8D817B"/>
      </a:dk2>
      <a:lt2>
        <a:srgbClr val="ECE354"/>
      </a:lt2>
      <a:accent1>
        <a:srgbClr val="003478"/>
      </a:accent1>
      <a:accent2>
        <a:srgbClr val="92D400"/>
      </a:accent2>
      <a:accent3>
        <a:srgbClr val="005E6E"/>
      </a:accent3>
      <a:accent4>
        <a:srgbClr val="0083BE"/>
      </a:accent4>
      <a:accent5>
        <a:srgbClr val="5E6A71"/>
      </a:accent5>
      <a:accent6>
        <a:srgbClr val="97233F"/>
      </a:accent6>
      <a:hlink>
        <a:srgbClr val="4B306A"/>
      </a:hlink>
      <a:folHlink>
        <a:srgbClr val="850057"/>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Compliance Service Webcast Template</Template>
  <TotalTime>14626</TotalTime>
  <Words>4043</Words>
  <Application>Microsoft Office PowerPoint</Application>
  <PresentationFormat>On-screen Show (4:3)</PresentationFormat>
  <Paragraphs>548</Paragraphs>
  <Slides>50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Arial</vt:lpstr>
      <vt:lpstr>Calibri</vt:lpstr>
      <vt:lpstr>Garamond</vt:lpstr>
      <vt:lpstr>Tahoma</vt:lpstr>
      <vt:lpstr>Times New Roman</vt:lpstr>
      <vt:lpstr>Wingdings</vt:lpstr>
      <vt:lpstr>Wingdings 2</vt:lpstr>
      <vt:lpstr>Wingdings 3</vt:lpstr>
      <vt:lpstr>Internal Template</vt:lpstr>
      <vt:lpstr>Legislative Update—What’s in Store for 2015 </vt:lpstr>
      <vt:lpstr>Introduction and Overview</vt:lpstr>
      <vt:lpstr>PowerPoint Presentation</vt:lpstr>
      <vt:lpstr>Health Reform Impact Timeline</vt:lpstr>
      <vt:lpstr>Big Picture For 2015</vt:lpstr>
      <vt:lpstr>ACA Litigation—King v. Burwell</vt:lpstr>
      <vt:lpstr>PowerPoint Presentation</vt:lpstr>
      <vt:lpstr>The Employer Mandate Gets Under Way</vt:lpstr>
      <vt:lpstr>2015 Employer Play or Pay Mandate*</vt:lpstr>
      <vt:lpstr>Minimum Essential Coverage and Minimum Value Coverage</vt:lpstr>
      <vt:lpstr>Minimum Value Lite Plans</vt:lpstr>
      <vt:lpstr>Minimum Value Lite Plans</vt:lpstr>
      <vt:lpstr>PowerPoint Presentation</vt:lpstr>
      <vt:lpstr>Health Reform: The Data Hub</vt:lpstr>
      <vt:lpstr>Employer Reporting</vt:lpstr>
      <vt:lpstr>Employer and Insurer Reporting—Forms</vt:lpstr>
      <vt:lpstr>Employer Reporting</vt:lpstr>
      <vt:lpstr>Employer and Tax Insurer Reporting </vt:lpstr>
      <vt:lpstr>Tax Reporting—Another Way to Slice it</vt:lpstr>
      <vt:lpstr>Employer Reporting</vt:lpstr>
      <vt:lpstr>Employer Reporting</vt:lpstr>
      <vt:lpstr>PowerPoint Presentation</vt:lpstr>
      <vt:lpstr>Background</vt:lpstr>
      <vt:lpstr>New Section 125 Events</vt:lpstr>
      <vt:lpstr>New Section 125 Events</vt:lpstr>
      <vt:lpstr>New Section 125 Events—Next Steps</vt:lpstr>
      <vt:lpstr>Incentives To Purchase Individual Coverage </vt:lpstr>
      <vt:lpstr>Paying or Reimbursing Individual Premiums Is a Problem</vt:lpstr>
      <vt:lpstr>Incentives To Drop Employer Coverage</vt:lpstr>
      <vt:lpstr>PowerPoint Presentation</vt:lpstr>
      <vt:lpstr>Reference-Based Pricing</vt:lpstr>
      <vt:lpstr>Facts and Circumstances Relevant for Reference-Based Pricing</vt:lpstr>
      <vt:lpstr>PowerPoint Presentation</vt:lpstr>
      <vt:lpstr>Background </vt:lpstr>
      <vt:lpstr>PowerPoint Presentation</vt:lpstr>
      <vt:lpstr>EEOC and Wellness</vt:lpstr>
      <vt:lpstr>EEOC and Wellness</vt:lpstr>
      <vt:lpstr>EEOC Jurisdictional Areas—Chicago Office</vt:lpstr>
      <vt:lpstr>EEOC and Wellness</vt:lpstr>
      <vt:lpstr>EEOC and Wellness</vt:lpstr>
      <vt:lpstr>PowerPoint Presentation</vt:lpstr>
      <vt:lpstr>Cadillac Tax—Overview</vt:lpstr>
      <vt:lpstr>Cadillac Tax—What It Is</vt:lpstr>
      <vt:lpstr>PowerPoint Presentation</vt:lpstr>
      <vt:lpstr>PowerPoint Presentation</vt:lpstr>
      <vt:lpstr>Cadillac Tax—Implications/Issues</vt:lpstr>
      <vt:lpstr>On the Horizon</vt:lpstr>
      <vt:lpstr>Additional Reminders, Thoughts and Tips</vt:lpstr>
      <vt:lpstr>PowerPoint Presentation</vt:lpstr>
      <vt:lpstr>PowerPoint Presentation</vt:lpstr>
    </vt:vector>
  </TitlesOfParts>
  <Company>Lockton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rfraccas</dc:creator>
  <cp:lastModifiedBy>Prasuna T</cp:lastModifiedBy>
  <cp:revision>1314</cp:revision>
  <dcterms:created xsi:type="dcterms:W3CDTF">2011-04-22T15:43:05Z</dcterms:created>
  <dcterms:modified xsi:type="dcterms:W3CDTF">2016-12-19T21:07:19Z</dcterms:modified>
</cp:coreProperties>
</file>